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70" r:id="rId5"/>
    <p:sldId id="261" r:id="rId6"/>
    <p:sldId id="263" r:id="rId7"/>
    <p:sldId id="265" r:id="rId8"/>
    <p:sldId id="273" r:id="rId9"/>
    <p:sldId id="262" r:id="rId10"/>
    <p:sldId id="269" r:id="rId11"/>
    <p:sldId id="274" r:id="rId12"/>
    <p:sldId id="264" r:id="rId13"/>
    <p:sldId id="272" r:id="rId14"/>
    <p:sldId id="267" r:id="rId15"/>
    <p:sldId id="271" r:id="rId16"/>
    <p:sldId id="275"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autoAdjust="0"/>
  </p:normalViewPr>
  <p:slideViewPr>
    <p:cSldViewPr snapToGrid="0">
      <p:cViewPr varScale="1">
        <p:scale>
          <a:sx n="45" d="100"/>
          <a:sy n="45" d="100"/>
        </p:scale>
        <p:origin x="5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81" y="621101"/>
            <a:ext cx="10265434" cy="954107"/>
          </a:xfrm>
          <a:prstGeom prst="rect">
            <a:avLst/>
          </a:prstGeom>
        </p:spPr>
        <p:txBody>
          <a:bodyPr wrap="square">
            <a:spAutoFit/>
          </a:bodyPr>
          <a:lstStyle/>
          <a:p>
            <a:pPr algn="ctr"/>
            <a:r>
              <a:rPr lang="en-US" sz="2800" b="1" dirty="0" smtClean="0">
                <a:latin typeface="Bookman Old Style" panose="02050604050505020204" pitchFamily="18" charset="0"/>
              </a:rPr>
              <a:t>13</a:t>
            </a:r>
            <a:r>
              <a:rPr lang="en-US" sz="2800" b="1" baseline="30000" dirty="0" smtClean="0">
                <a:latin typeface="Bookman Old Style" panose="02050604050505020204" pitchFamily="18" charset="0"/>
              </a:rPr>
              <a:t>TH</a:t>
            </a:r>
            <a:r>
              <a:rPr lang="en-US" sz="2800" b="1" dirty="0" smtClean="0">
                <a:latin typeface="Bookman Old Style" panose="02050604050505020204" pitchFamily="18" charset="0"/>
              </a:rPr>
              <a:t> SOUTHERN AFRICAN ASSOCIATION FOR EDUCATIONAL ASSESSMENT(SAAEA) CONFERENCE</a:t>
            </a:r>
            <a:endParaRPr lang="en-US" sz="2800" b="1" dirty="0">
              <a:latin typeface="Bookman Old Style" panose="02050604050505020204" pitchFamily="18" charset="0"/>
            </a:endParaRPr>
          </a:p>
        </p:txBody>
      </p:sp>
      <p:sp>
        <p:nvSpPr>
          <p:cNvPr id="3" name="Rectangle 2"/>
          <p:cNvSpPr/>
          <p:nvPr/>
        </p:nvSpPr>
        <p:spPr>
          <a:xfrm>
            <a:off x="345057" y="3123088"/>
            <a:ext cx="9678837" cy="1354217"/>
          </a:xfrm>
          <a:prstGeom prst="rect">
            <a:avLst/>
          </a:prstGeom>
        </p:spPr>
        <p:txBody>
          <a:bodyPr wrap="square">
            <a:spAutoFit/>
          </a:bodyPr>
          <a:lstStyle/>
          <a:p>
            <a:pPr algn="ctr"/>
            <a:r>
              <a:rPr lang="en-US" sz="3200" b="1" dirty="0" smtClean="0">
                <a:latin typeface="Bookman Old Style" panose="02050604050505020204" pitchFamily="18" charset="0"/>
              </a:rPr>
              <a:t>THEME: QUALITY ASSESSMENT IN AN ERA OF </a:t>
            </a:r>
            <a:r>
              <a:rPr lang="en-US" sz="2800" b="1" dirty="0" smtClean="0">
                <a:latin typeface="Bookman Old Style" panose="02050604050505020204" pitchFamily="18" charset="0"/>
              </a:rPr>
              <a:t>EDUCATIONAL</a:t>
            </a:r>
            <a:r>
              <a:rPr lang="en-US" sz="3200" b="1" dirty="0" smtClean="0">
                <a:latin typeface="Bookman Old Style" panose="02050604050505020204" pitchFamily="18" charset="0"/>
              </a:rPr>
              <a:t> REFORMS </a:t>
            </a:r>
          </a:p>
          <a:p>
            <a:endParaRPr lang="en-US" dirty="0"/>
          </a:p>
        </p:txBody>
      </p:sp>
      <p:sp>
        <p:nvSpPr>
          <p:cNvPr id="4" name="Rectangle 3"/>
          <p:cNvSpPr/>
          <p:nvPr/>
        </p:nvSpPr>
        <p:spPr>
          <a:xfrm>
            <a:off x="534839" y="5086466"/>
            <a:ext cx="10714408" cy="1384995"/>
          </a:xfrm>
          <a:prstGeom prst="rect">
            <a:avLst/>
          </a:prstGeom>
        </p:spPr>
        <p:txBody>
          <a:bodyPr wrap="square">
            <a:spAutoFit/>
          </a:bodyPr>
          <a:lstStyle/>
          <a:p>
            <a:pPr algn="just"/>
            <a:r>
              <a:rPr lang="en-US" sz="2800" b="1" dirty="0" smtClean="0">
                <a:latin typeface="Bookman Old Style" panose="02050604050505020204" pitchFamily="18" charset="0"/>
              </a:rPr>
              <a:t>Sub theme 1: Using learner performance for accountability purposes; implications for teaching and awarding decisions</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775908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67642"/>
            <a:ext cx="11717079" cy="6801862"/>
          </a:xfrm>
          <a:prstGeom prst="rect">
            <a:avLst/>
          </a:prstGeom>
        </p:spPr>
        <p:txBody>
          <a:bodyPr wrap="square">
            <a:spAutoFit/>
          </a:bodyPr>
          <a:lstStyle/>
          <a:p>
            <a:r>
              <a:rPr lang="en-US" sz="2800" b="1" dirty="0">
                <a:latin typeface="Bookman Old Style" panose="02050604050505020204" pitchFamily="18" charset="0"/>
              </a:rPr>
              <a:t>Findings</a:t>
            </a:r>
            <a:r>
              <a:rPr lang="en-US" sz="2800" dirty="0"/>
              <a:t> </a:t>
            </a:r>
          </a:p>
          <a:p>
            <a:pPr>
              <a:lnSpc>
                <a:spcPct val="150000"/>
              </a:lnSpc>
            </a:pPr>
            <a:r>
              <a:rPr lang="en-US" sz="2800" dirty="0" smtClean="0">
                <a:latin typeface="Bookman Old Style" panose="02050604050505020204" pitchFamily="18" charset="0"/>
              </a:rPr>
              <a:t>The current exercise of Teaching practice in our colleges of education  has proved to have a lot of challenges. They are :</a:t>
            </a:r>
          </a:p>
          <a:p>
            <a:pPr marL="457200" indent="-457200">
              <a:lnSpc>
                <a:spcPct val="150000"/>
              </a:lnSpc>
              <a:buFont typeface="Arial" panose="020B0604020202020204" pitchFamily="34" charset="0"/>
              <a:buChar char="•"/>
            </a:pPr>
            <a:r>
              <a:rPr lang="en-US" sz="2400" b="1" dirty="0" smtClean="0">
                <a:latin typeface="Bookman Old Style" panose="02050604050505020204" pitchFamily="18" charset="0"/>
              </a:rPr>
              <a:t>Personnel</a:t>
            </a:r>
          </a:p>
          <a:p>
            <a:pPr>
              <a:lnSpc>
                <a:spcPct val="150000"/>
              </a:lnSpc>
            </a:pPr>
            <a:r>
              <a:rPr lang="en-US" sz="2800" dirty="0">
                <a:latin typeface="Bookman Old Style" panose="02050604050505020204" pitchFamily="18" charset="0"/>
              </a:rPr>
              <a:t>Lecturers, drivers, quality </a:t>
            </a:r>
            <a:r>
              <a:rPr lang="en-US" sz="2800" dirty="0" smtClean="0">
                <a:latin typeface="Bookman Old Style" panose="02050604050505020204" pitchFamily="18" charset="0"/>
              </a:rPr>
              <a:t>assurers </a:t>
            </a:r>
            <a:r>
              <a:rPr lang="en-US" sz="2800" dirty="0">
                <a:latin typeface="Bookman Old Style" panose="02050604050505020204" pitchFamily="18" charset="0"/>
              </a:rPr>
              <a:t>and teachers from the cooperating 	schools. </a:t>
            </a:r>
            <a:endParaRPr lang="en-US" sz="2800" b="1" dirty="0" smtClean="0">
              <a:latin typeface="Bookman Old Style" panose="02050604050505020204" pitchFamily="18" charset="0"/>
            </a:endParaRPr>
          </a:p>
          <a:p>
            <a:pPr marL="457200" indent="-457200">
              <a:lnSpc>
                <a:spcPct val="150000"/>
              </a:lnSpc>
              <a:buFont typeface="Arial" panose="020B0604020202020204" pitchFamily="34" charset="0"/>
              <a:buChar char="•"/>
            </a:pPr>
            <a:r>
              <a:rPr lang="en-US" sz="2400" b="1" dirty="0" smtClean="0">
                <a:latin typeface="Bookman Old Style" panose="02050604050505020204" pitchFamily="18" charset="0"/>
                <a:ea typeface="Calibri" panose="020F0502020204030204" pitchFamily="34" charset="0"/>
              </a:rPr>
              <a:t>Transportation </a:t>
            </a:r>
            <a:r>
              <a:rPr lang="en-US" sz="2400" b="1" dirty="0">
                <a:latin typeface="Bookman Old Style" panose="02050604050505020204" pitchFamily="18" charset="0"/>
                <a:ea typeface="Calibri" panose="020F0502020204030204" pitchFamily="34" charset="0"/>
              </a:rPr>
              <a:t>of the assessors</a:t>
            </a:r>
            <a:r>
              <a:rPr lang="en-US" sz="2400" dirty="0" smtClean="0">
                <a:latin typeface="Bookman Old Style" panose="02050604050505020204" pitchFamily="18" charset="0"/>
                <a:ea typeface="Calibri" panose="020F0502020204030204" pitchFamily="34" charset="0"/>
              </a:rPr>
              <a:t>.</a:t>
            </a:r>
          </a:p>
          <a:p>
            <a:pPr>
              <a:lnSpc>
                <a:spcPct val="150000"/>
              </a:lnSpc>
            </a:pPr>
            <a:r>
              <a:rPr lang="en-US" sz="2800" dirty="0" smtClean="0">
                <a:latin typeface="Bookman Old Style" panose="02050604050505020204" pitchFamily="18" charset="0"/>
                <a:ea typeface="Calibri" panose="020F0502020204030204" pitchFamily="34" charset="0"/>
              </a:rPr>
              <a:t>It is compelling that a lot of vehicles are pooled from CTO for the purposes of transporting officers during Teaching practice.</a:t>
            </a:r>
            <a:endParaRPr lang="en-US" sz="2800" dirty="0">
              <a:latin typeface="Bookman Old Style" panose="02050604050505020204" pitchFamily="18" charset="0"/>
              <a:ea typeface="Calibri" panose="020F0502020204030204" pitchFamily="34" charset="0"/>
            </a:endParaRPr>
          </a:p>
          <a:p>
            <a:pPr marL="457200" indent="-457200">
              <a:lnSpc>
                <a:spcPct val="150000"/>
              </a:lnSpc>
              <a:buFont typeface="Arial" panose="020B0604020202020204" pitchFamily="34" charset="0"/>
              <a:buChar char="•"/>
            </a:pPr>
            <a:r>
              <a:rPr lang="en-US" sz="2800" b="1" dirty="0" smtClean="0">
                <a:latin typeface="Bookman Old Style" panose="02050604050505020204" pitchFamily="18" charset="0"/>
              </a:rPr>
              <a:t>Teaching Practice materials</a:t>
            </a:r>
          </a:p>
          <a:p>
            <a:pPr>
              <a:lnSpc>
                <a:spcPct val="150000"/>
              </a:lnSpc>
            </a:pPr>
            <a:r>
              <a:rPr lang="en-US" sz="2800" b="1" dirty="0" smtClean="0">
                <a:latin typeface="Bookman Old Style" panose="02050604050505020204" pitchFamily="18" charset="0"/>
              </a:rPr>
              <a:t>-</a:t>
            </a:r>
            <a:r>
              <a:rPr lang="en-US" sz="2800" dirty="0" smtClean="0">
                <a:latin typeface="Bookman Old Style" panose="02050604050505020204" pitchFamily="18" charset="0"/>
              </a:rPr>
              <a:t>scheme books</a:t>
            </a:r>
            <a:r>
              <a:rPr lang="en-US" sz="2800" dirty="0" smtClean="0">
                <a:latin typeface="Bookman Old Style" panose="02050604050505020204" pitchFamily="18" charset="0"/>
              </a:rPr>
              <a:t>, manila and stationary</a:t>
            </a:r>
            <a:endParaRPr lang="en-US" sz="2800" dirty="0" smtClean="0">
              <a:latin typeface="Bookman Old Style" panose="02050604050505020204" pitchFamily="18" charset="0"/>
            </a:endParaRPr>
          </a:p>
        </p:txBody>
      </p:sp>
    </p:spTree>
    <p:extLst>
      <p:ext uri="{BB962C8B-B14F-4D97-AF65-F5344CB8AC3E}">
        <p14:creationId xmlns:p14="http://schemas.microsoft.com/office/powerpoint/2010/main" val="538976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 y="505430"/>
            <a:ext cx="11938000" cy="6001643"/>
          </a:xfrm>
          <a:prstGeom prst="rect">
            <a:avLst/>
          </a:prstGeom>
        </p:spPr>
        <p:txBody>
          <a:bodyPr wrap="square">
            <a:spAutoFit/>
          </a:bodyPr>
          <a:lstStyle/>
          <a:p>
            <a:pPr marL="342900" indent="-342900">
              <a:lnSpc>
                <a:spcPct val="150000"/>
              </a:lnSpc>
              <a:buFont typeface="Arial" panose="020B0604020202020204" pitchFamily="34" charset="0"/>
              <a:buChar char="•"/>
            </a:pPr>
            <a:r>
              <a:rPr lang="en-US" sz="2400" b="1" dirty="0">
                <a:latin typeface="Bookman Old Style" panose="02050604050505020204" pitchFamily="18" charset="0"/>
              </a:rPr>
              <a:t>Lack of </a:t>
            </a:r>
            <a:r>
              <a:rPr lang="en-US" sz="2400" b="1" dirty="0" smtClean="0">
                <a:latin typeface="Bookman Old Style" panose="02050604050505020204" pitchFamily="18" charset="0"/>
              </a:rPr>
              <a:t>consistency</a:t>
            </a:r>
          </a:p>
          <a:p>
            <a:pPr>
              <a:lnSpc>
                <a:spcPct val="150000"/>
              </a:lnSpc>
            </a:pPr>
            <a:r>
              <a:rPr lang="en-US" sz="2600" dirty="0" smtClean="0">
                <a:latin typeface="Bookman Old Style" panose="02050604050505020204" pitchFamily="18" charset="0"/>
              </a:rPr>
              <a:t>There is no consistency of grading by lecturers and teachers and even amongst lecturers themselves. The grades for teachers are always higher than those of lecturers though using the same instrument</a:t>
            </a:r>
            <a:r>
              <a:rPr lang="en-US" sz="2600" dirty="0" smtClean="0">
                <a:latin typeface="Bookman Old Style" panose="02050604050505020204" pitchFamily="18" charset="0"/>
              </a:rPr>
              <a:t>.</a:t>
            </a:r>
          </a:p>
          <a:p>
            <a:pPr>
              <a:lnSpc>
                <a:spcPct val="150000"/>
              </a:lnSpc>
            </a:pPr>
            <a:endParaRPr lang="en-US" sz="2600" dirty="0">
              <a:latin typeface="Bookman Old Style" panose="02050604050505020204" pitchFamily="18" charset="0"/>
            </a:endParaRPr>
          </a:p>
          <a:p>
            <a:pPr marL="342900" indent="-342900">
              <a:lnSpc>
                <a:spcPct val="150000"/>
              </a:lnSpc>
              <a:buFont typeface="Arial" panose="020B0604020202020204" pitchFamily="34" charset="0"/>
              <a:buChar char="•"/>
            </a:pPr>
            <a:r>
              <a:rPr lang="en-US" sz="2400" b="1" dirty="0">
                <a:latin typeface="Bookman Old Style" panose="02050604050505020204" pitchFamily="18" charset="0"/>
              </a:rPr>
              <a:t>Use of portfolio for Diploma in Primary Education by distance </a:t>
            </a:r>
            <a:r>
              <a:rPr lang="en-US" sz="2400" b="1" dirty="0" smtClean="0">
                <a:latin typeface="Bookman Old Style" panose="02050604050505020204" pitchFamily="18" charset="0"/>
              </a:rPr>
              <a:t>mode</a:t>
            </a:r>
          </a:p>
          <a:p>
            <a:pPr>
              <a:lnSpc>
                <a:spcPct val="150000"/>
              </a:lnSpc>
            </a:pPr>
            <a:r>
              <a:rPr lang="en-US" sz="2600" dirty="0" smtClean="0">
                <a:latin typeface="Bookman Old Style" panose="02050604050505020204" pitchFamily="18" charset="0"/>
              </a:rPr>
              <a:t>One of the positive findings is that use of portfolio for diploma in primary education by distance mode has proved to be a success. This has been witnessed during the upgrading of PTC teachers through distance mode.</a:t>
            </a:r>
            <a:endParaRPr lang="en-US" sz="2600" dirty="0">
              <a:latin typeface="Bookman Old Style" panose="02050604050505020204" pitchFamily="18" charset="0"/>
            </a:endParaRPr>
          </a:p>
        </p:txBody>
      </p:sp>
      <p:sp>
        <p:nvSpPr>
          <p:cNvPr id="3" name="Rectangle 2"/>
          <p:cNvSpPr/>
          <p:nvPr/>
        </p:nvSpPr>
        <p:spPr>
          <a:xfrm>
            <a:off x="393700" y="165100"/>
            <a:ext cx="4102513" cy="523220"/>
          </a:xfrm>
          <a:prstGeom prst="rect">
            <a:avLst/>
          </a:prstGeom>
        </p:spPr>
        <p:txBody>
          <a:bodyPr wrap="square">
            <a:spAutoFit/>
          </a:bodyPr>
          <a:lstStyle/>
          <a:p>
            <a:r>
              <a:rPr lang="en-US" sz="2800" b="1" dirty="0" smtClean="0">
                <a:latin typeface="Bookman Old Style" panose="02050604050505020204" pitchFamily="18" charset="0"/>
              </a:rPr>
              <a:t>Findings continued </a:t>
            </a:r>
            <a:r>
              <a:rPr lang="en-US" sz="2800" dirty="0" smtClean="0"/>
              <a:t> </a:t>
            </a:r>
            <a:endParaRPr lang="en-US" sz="2800" dirty="0"/>
          </a:p>
        </p:txBody>
      </p:sp>
    </p:spTree>
    <p:extLst>
      <p:ext uri="{BB962C8B-B14F-4D97-AF65-F5344CB8AC3E}">
        <p14:creationId xmlns:p14="http://schemas.microsoft.com/office/powerpoint/2010/main" val="4086682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975" y="1667407"/>
            <a:ext cx="6476453" cy="388696"/>
          </a:xfrm>
          <a:prstGeom prst="rect">
            <a:avLst/>
          </a:prstGeom>
        </p:spPr>
        <p:txBody>
          <a:bodyPr wrap="none">
            <a:spAutoFit/>
          </a:bodyPr>
          <a:lstStyle/>
          <a:p>
            <a:pPr>
              <a:lnSpc>
                <a:spcPct val="107000"/>
              </a:lnSpc>
              <a:spcAft>
                <a:spcPts val="800"/>
              </a:spcAft>
            </a:pPr>
            <a:r>
              <a:rPr lang="en-US" b="1" dirty="0" smtClean="0">
                <a:latin typeface="Bookman Old Style" panose="02050604050505020204" pitchFamily="18" charset="0"/>
                <a:ea typeface="Calibri" panose="020F0502020204030204" pitchFamily="34" charset="0"/>
                <a:cs typeface="Times New Roman" panose="02020603050405020304" pitchFamily="18" charset="0"/>
              </a:rPr>
              <a:t>Funds </a:t>
            </a:r>
            <a:r>
              <a:rPr lang="en-US" b="1" dirty="0">
                <a:latin typeface="Bookman Old Style" panose="02050604050505020204" pitchFamily="18" charset="0"/>
                <a:ea typeface="Calibri" panose="020F0502020204030204" pitchFamily="34" charset="0"/>
                <a:cs typeface="Times New Roman" panose="02020603050405020304" pitchFamily="18" charset="0"/>
              </a:rPr>
              <a:t>used in teaching practice for the past 5 years</a:t>
            </a:r>
            <a:endParaRPr lang="en-US" dirty="0">
              <a:effectLst/>
              <a:latin typeface="Bookman Old Style" panose="02050604050505020204" pitchFamily="18"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50886329"/>
              </p:ext>
            </p:extLst>
          </p:nvPr>
        </p:nvGraphicFramePr>
        <p:xfrm>
          <a:off x="293975" y="2095500"/>
          <a:ext cx="10903112" cy="4693920"/>
        </p:xfrm>
        <a:graphic>
          <a:graphicData uri="http://schemas.openxmlformats.org/drawingml/2006/table">
            <a:tbl>
              <a:tblPr firstRow="1" firstCol="1" bandRow="1"/>
              <a:tblGrid>
                <a:gridCol w="2703225"/>
                <a:gridCol w="2692400"/>
                <a:gridCol w="2781126"/>
                <a:gridCol w="2726361"/>
              </a:tblGrid>
              <a:tr h="99060">
                <a:tc>
                  <a:txBody>
                    <a:bodyPr/>
                    <a:lstStyle/>
                    <a:p>
                      <a:pPr marL="0" marR="0">
                        <a:lnSpc>
                          <a:spcPct val="200000"/>
                        </a:lnSpc>
                        <a:spcBef>
                          <a:spcPts val="0"/>
                        </a:spcBef>
                        <a:spcAft>
                          <a:spcPts val="0"/>
                        </a:spcAft>
                      </a:pPr>
                      <a:r>
                        <a:rPr lang="en-US" sz="2200" b="1" dirty="0">
                          <a:effectLst/>
                          <a:latin typeface="Bookman Old Style" panose="02050604050505020204" pitchFamily="18" charset="0"/>
                          <a:ea typeface="Calibri" panose="020F0502020204030204" pitchFamily="34" charset="0"/>
                          <a:cs typeface="Times New Roman" panose="02020603050405020304" pitchFamily="18" charset="0"/>
                        </a:rPr>
                        <a:t>Academic Year</a:t>
                      </a: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b="1" dirty="0">
                          <a:effectLst/>
                          <a:latin typeface="Bookman Old Style" panose="02050604050505020204" pitchFamily="18" charset="0"/>
                          <a:ea typeface="Calibri" panose="020F0502020204030204" pitchFamily="34" charset="0"/>
                          <a:cs typeface="Times New Roman" panose="02020603050405020304" pitchFamily="18" charset="0"/>
                        </a:rPr>
                        <a:t>Year 2</a:t>
                      </a: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b="1">
                          <a:effectLst/>
                          <a:latin typeface="Bookman Old Style" panose="02050604050505020204" pitchFamily="18" charset="0"/>
                          <a:ea typeface="Calibri" panose="020F0502020204030204" pitchFamily="34" charset="0"/>
                          <a:cs typeface="Times New Roman" panose="02020603050405020304" pitchFamily="18" charset="0"/>
                        </a:rPr>
                        <a:t>Year 3</a:t>
                      </a:r>
                      <a:endParaRPr lang="en-US" sz="22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lnSpc>
                          <a:spcPct val="200000"/>
                        </a:lnSpc>
                        <a:spcBef>
                          <a:spcPts val="0"/>
                        </a:spcBef>
                        <a:spcAft>
                          <a:spcPts val="0"/>
                        </a:spcAft>
                      </a:pPr>
                      <a:r>
                        <a:rPr lang="en-US" sz="2200" b="1" dirty="0">
                          <a:effectLst/>
                          <a:latin typeface="Bookman Old Style" panose="02050604050505020204" pitchFamily="18" charset="0"/>
                          <a:ea typeface="Calibri" panose="020F0502020204030204" pitchFamily="34" charset="0"/>
                          <a:cs typeface="Times New Roman" panose="02020603050405020304" pitchFamily="18" charset="0"/>
                        </a:rPr>
                        <a:t>Total </a:t>
                      </a: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2014/15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P463,005.80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P59,763.65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P522,768.80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2015/16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P296,332.85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P63,133.20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P359,466.05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2016/17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P686,400.00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P165,000.00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P851,400.00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200">
                          <a:effectLst/>
                          <a:latin typeface="Bookman Old Style" panose="02050604050505020204" pitchFamily="18" charset="0"/>
                          <a:ea typeface="Calibri" panose="020F0502020204030204" pitchFamily="34" charset="0"/>
                          <a:cs typeface="Times New Roman" panose="02020603050405020304" pitchFamily="18" charset="0"/>
                        </a:rPr>
                        <a:t>2017/18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a:effectLst/>
                          <a:latin typeface="Bookman Old Style" panose="02050604050505020204" pitchFamily="18" charset="0"/>
                          <a:ea typeface="Calibri" panose="020F0502020204030204" pitchFamily="34" charset="0"/>
                          <a:cs typeface="Times New Roman" panose="02020603050405020304" pitchFamily="18" charset="0"/>
                        </a:rPr>
                        <a:t>P477,012.00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P158,772.00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P635,784.00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2018/19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a:effectLst/>
                          <a:latin typeface="Bookman Old Style" panose="02050604050505020204" pitchFamily="18" charset="0"/>
                          <a:ea typeface="Calibri" panose="020F0502020204030204" pitchFamily="34" charset="0"/>
                          <a:cs typeface="Times New Roman" panose="02020603050405020304" pitchFamily="18" charset="0"/>
                        </a:rPr>
                        <a:t>P664,554.00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P137,134.00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dirty="0">
                          <a:effectLst/>
                          <a:latin typeface="Bookman Old Style" panose="02050604050505020204" pitchFamily="18" charset="0"/>
                          <a:ea typeface="Calibri" panose="020F0502020204030204" pitchFamily="34" charset="0"/>
                          <a:cs typeface="Times New Roman" panose="02020603050405020304" pitchFamily="18" charset="0"/>
                        </a:rPr>
                        <a:t>P801,688.00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200000"/>
                        </a:lnSpc>
                        <a:spcBef>
                          <a:spcPts val="0"/>
                        </a:spcBef>
                        <a:spcAft>
                          <a:spcPts val="0"/>
                        </a:spcAft>
                      </a:pPr>
                      <a:r>
                        <a:rPr lang="en-US" sz="2200" b="1" dirty="0">
                          <a:effectLst/>
                          <a:latin typeface="Bookman Old Style" panose="02050604050505020204" pitchFamily="18" charset="0"/>
                          <a:ea typeface="Calibri" panose="020F0502020204030204" pitchFamily="34" charset="0"/>
                          <a:cs typeface="Times New Roman" panose="02020603050405020304" pitchFamily="18" charset="0"/>
                        </a:rPr>
                        <a:t>Totals</a:t>
                      </a: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b="1" dirty="0">
                          <a:effectLst/>
                          <a:latin typeface="Bookman Old Style" panose="02050604050505020204" pitchFamily="18" charset="0"/>
                          <a:ea typeface="Calibri" panose="020F0502020204030204" pitchFamily="34" charset="0"/>
                          <a:cs typeface="Times New Roman" panose="02020603050405020304" pitchFamily="18" charset="0"/>
                        </a:rPr>
                        <a:t>P2 587 304.65</a:t>
                      </a: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b="1" dirty="0">
                          <a:effectLst/>
                          <a:latin typeface="Bookman Old Style" panose="02050604050505020204" pitchFamily="18" charset="0"/>
                          <a:ea typeface="Calibri" panose="020F0502020204030204" pitchFamily="34" charset="0"/>
                          <a:cs typeface="Times New Roman" panose="02020603050405020304" pitchFamily="18" charset="0"/>
                        </a:rPr>
                        <a:t>P583 802.85</a:t>
                      </a: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2200" b="1" dirty="0">
                          <a:effectLst/>
                          <a:latin typeface="Bookman Old Style" panose="02050604050505020204" pitchFamily="18" charset="0"/>
                          <a:ea typeface="Calibri" panose="020F0502020204030204" pitchFamily="34" charset="0"/>
                          <a:cs typeface="Times New Roman" panose="02020603050405020304" pitchFamily="18" charset="0"/>
                        </a:rPr>
                        <a:t>P3 171 106.85</a:t>
                      </a:r>
                      <a:endParaRPr lang="en-US"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93975" y="144875"/>
            <a:ext cx="3294492" cy="461665"/>
          </a:xfrm>
          <a:prstGeom prst="rect">
            <a:avLst/>
          </a:prstGeom>
        </p:spPr>
        <p:txBody>
          <a:bodyPr wrap="none">
            <a:spAutoFit/>
          </a:bodyPr>
          <a:lstStyle/>
          <a:p>
            <a:r>
              <a:rPr lang="en-US" sz="2400" b="1" dirty="0" smtClean="0">
                <a:latin typeface="Bookman Old Style" panose="02050604050505020204" pitchFamily="18" charset="0"/>
              </a:rPr>
              <a:t>Findings continued</a:t>
            </a:r>
            <a:endParaRPr lang="en-US" sz="2400" dirty="0"/>
          </a:p>
        </p:txBody>
      </p:sp>
      <p:sp>
        <p:nvSpPr>
          <p:cNvPr id="2" name="Rectangle 1"/>
          <p:cNvSpPr/>
          <p:nvPr/>
        </p:nvSpPr>
        <p:spPr>
          <a:xfrm>
            <a:off x="293975" y="590189"/>
            <a:ext cx="9264075" cy="1077218"/>
          </a:xfrm>
          <a:prstGeom prst="rect">
            <a:avLst/>
          </a:prstGeom>
        </p:spPr>
        <p:txBody>
          <a:bodyPr wrap="none">
            <a:spAutoFit/>
          </a:bodyPr>
          <a:lstStyle/>
          <a:p>
            <a:pPr marL="342900" indent="-342900">
              <a:buFont typeface="Arial" panose="020B0604020202020204" pitchFamily="34" charset="0"/>
              <a:buChar char="•"/>
            </a:pPr>
            <a:r>
              <a:rPr lang="en-US" sz="2400" b="1" dirty="0" smtClean="0">
                <a:latin typeface="Bookman Old Style" panose="02050604050505020204" pitchFamily="18" charset="0"/>
              </a:rPr>
              <a:t>Funds</a:t>
            </a:r>
          </a:p>
          <a:p>
            <a:r>
              <a:rPr lang="en-US" sz="2000" dirty="0" smtClean="0">
                <a:latin typeface="Bookman Old Style" panose="02050604050505020204" pitchFamily="18" charset="0"/>
              </a:rPr>
              <a:t>On yearly basis the exercise drains the college votes so much that other </a:t>
            </a:r>
          </a:p>
          <a:p>
            <a:r>
              <a:rPr lang="en-US" sz="2000" dirty="0" smtClean="0">
                <a:latin typeface="Bookman Old Style" panose="02050604050505020204" pitchFamily="18" charset="0"/>
              </a:rPr>
              <a:t>activities of the college suffer.</a:t>
            </a:r>
            <a:r>
              <a:rPr lang="en-US" sz="2000" dirty="0" smtClean="0"/>
              <a:t> </a:t>
            </a:r>
            <a:endParaRPr lang="en-US" sz="2000" dirty="0"/>
          </a:p>
        </p:txBody>
      </p:sp>
    </p:spTree>
    <p:extLst>
      <p:ext uri="{BB962C8B-B14F-4D97-AF65-F5344CB8AC3E}">
        <p14:creationId xmlns:p14="http://schemas.microsoft.com/office/powerpoint/2010/main" val="800456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2387"/>
            <a:ext cx="12192000" cy="6026073"/>
          </a:xfrm>
          <a:prstGeom prst="rect">
            <a:avLst/>
          </a:prstGeom>
        </p:spPr>
        <p:txBody>
          <a:bodyPr wrap="square">
            <a:spAutoFit/>
          </a:bodyPr>
          <a:lstStyle/>
          <a:p>
            <a:pPr marL="457200" indent="-457200">
              <a:lnSpc>
                <a:spcPct val="150000"/>
              </a:lnSpc>
              <a:buFont typeface="Arial" panose="020B0604020202020204" pitchFamily="34" charset="0"/>
              <a:buChar char="•"/>
            </a:pPr>
            <a:r>
              <a:rPr lang="en-US" sz="2600" dirty="0" smtClean="0">
                <a:latin typeface="Bookman Old Style" panose="02050604050505020204" pitchFamily="18" charset="0"/>
                <a:ea typeface="Calibri" panose="020F0502020204030204" pitchFamily="34" charset="0"/>
              </a:rPr>
              <a:t>Based on the findings, portfolio based assessment will be cheaper than the current mode of assessment of TP</a:t>
            </a:r>
          </a:p>
          <a:p>
            <a:pPr marL="457200" indent="-457200">
              <a:lnSpc>
                <a:spcPct val="150000"/>
              </a:lnSpc>
              <a:buFont typeface="Arial" panose="020B0604020202020204" pitchFamily="34" charset="0"/>
              <a:buChar char="•"/>
            </a:pPr>
            <a:r>
              <a:rPr lang="en-US" sz="2600" dirty="0" smtClean="0">
                <a:latin typeface="Bookman Old Style" panose="02050604050505020204" pitchFamily="18" charset="0"/>
                <a:ea typeface="Calibri" panose="020F0502020204030204" pitchFamily="34" charset="0"/>
              </a:rPr>
              <a:t>Portfolio </a:t>
            </a:r>
            <a:r>
              <a:rPr lang="en-US" sz="2600" dirty="0" smtClean="0">
                <a:latin typeface="Bookman Old Style" panose="02050604050505020204" pitchFamily="18" charset="0"/>
                <a:ea typeface="Calibri" panose="020F0502020204030204" pitchFamily="34" charset="0"/>
              </a:rPr>
              <a:t>building provides </a:t>
            </a:r>
            <a:r>
              <a:rPr lang="en-US" sz="2600" dirty="0">
                <a:latin typeface="Bookman Old Style" panose="02050604050505020204" pitchFamily="18" charset="0"/>
                <a:ea typeface="Calibri" panose="020F0502020204030204" pitchFamily="34" charset="0"/>
              </a:rPr>
              <a:t>an opportunity for learners to monitor their own professional </a:t>
            </a:r>
            <a:r>
              <a:rPr lang="en-US" sz="2600" dirty="0" smtClean="0">
                <a:latin typeface="Bookman Old Style" panose="02050604050505020204" pitchFamily="18" charset="0"/>
                <a:ea typeface="Calibri" panose="020F0502020204030204" pitchFamily="34" charset="0"/>
              </a:rPr>
              <a:t>growth.</a:t>
            </a:r>
          </a:p>
          <a:p>
            <a:pPr marL="285750" indent="-285750">
              <a:lnSpc>
                <a:spcPct val="150000"/>
              </a:lnSpc>
              <a:buFont typeface="Arial" panose="020B0604020202020204" pitchFamily="34" charset="0"/>
              <a:buChar char="•"/>
            </a:pPr>
            <a:r>
              <a:rPr lang="en-US" sz="2600" dirty="0" smtClean="0">
                <a:latin typeface="Bookman Old Style" panose="02050604050505020204" pitchFamily="18" charset="0"/>
              </a:rPr>
              <a:t>It enable </a:t>
            </a:r>
            <a:r>
              <a:rPr lang="en-US" sz="2600" dirty="0">
                <a:latin typeface="Bookman Old Style" panose="02050604050505020204" pitchFamily="18" charset="0"/>
              </a:rPr>
              <a:t>learners to see possibilities for reflection, redirection, </a:t>
            </a:r>
            <a:r>
              <a:rPr lang="en-US" sz="2600" dirty="0" smtClean="0">
                <a:latin typeface="Bookman Old Style" panose="02050604050505020204" pitchFamily="18" charset="0"/>
              </a:rPr>
              <a:t>confirmation and appreciation for their </a:t>
            </a:r>
            <a:r>
              <a:rPr lang="en-US" sz="2600" dirty="0">
                <a:latin typeface="Bookman Old Style" panose="02050604050505020204" pitchFamily="18" charset="0"/>
              </a:rPr>
              <a:t>own learning efforts</a:t>
            </a:r>
            <a:r>
              <a:rPr lang="en-US" sz="2600" dirty="0" smtClean="0">
                <a:latin typeface="Bookman Old Style" panose="02050604050505020204" pitchFamily="18" charset="0"/>
              </a:rPr>
              <a:t>.</a:t>
            </a:r>
          </a:p>
          <a:p>
            <a:pPr marL="285750" indent="-285750">
              <a:lnSpc>
                <a:spcPct val="150000"/>
              </a:lnSpc>
              <a:buFont typeface="Arial" panose="020B0604020202020204" pitchFamily="34" charset="0"/>
              <a:buChar char="•"/>
            </a:pPr>
            <a:r>
              <a:rPr lang="en-US" sz="2600" dirty="0" smtClean="0">
                <a:latin typeface="Bookman Old Style" panose="02050604050505020204" pitchFamily="18" charset="0"/>
              </a:rPr>
              <a:t>When student teachers reflect on their own learning  they are able to use </a:t>
            </a:r>
            <a:r>
              <a:rPr lang="en-US" sz="2600" dirty="0">
                <a:latin typeface="Bookman Old Style" panose="02050604050505020204" pitchFamily="18" charset="0"/>
              </a:rPr>
              <a:t>high-level cognitive skills such as critical and creative thinking, problem-solving</a:t>
            </a:r>
            <a:r>
              <a:rPr lang="en-US" sz="2600" dirty="0" smtClean="0">
                <a:latin typeface="Bookman Old Style" panose="02050604050505020204" pitchFamily="18" charset="0"/>
              </a:rPr>
              <a:t>, </a:t>
            </a:r>
            <a:r>
              <a:rPr lang="en-US" sz="2600" dirty="0">
                <a:latin typeface="Bookman Old Style" panose="02050604050505020204" pitchFamily="18" charset="0"/>
              </a:rPr>
              <a:t>decision-making, as well as the ability to tap into affective areas and articulate thoughts and </a:t>
            </a:r>
            <a:r>
              <a:rPr lang="en-US" sz="2600" dirty="0" smtClean="0">
                <a:latin typeface="Bookman Old Style" panose="02050604050505020204" pitchFamily="18" charset="0"/>
              </a:rPr>
              <a:t>feelings</a:t>
            </a:r>
            <a:r>
              <a:rPr lang="en-US" sz="2600" dirty="0" smtClean="0">
                <a:latin typeface="Bookman Old Style" panose="02050604050505020204" pitchFamily="18" charset="0"/>
              </a:rPr>
              <a:t>.(Cain, et. </a:t>
            </a:r>
            <a:r>
              <a:rPr lang="en-US" sz="2600" dirty="0">
                <a:latin typeface="Bookman Old Style" panose="02050604050505020204" pitchFamily="18" charset="0"/>
              </a:rPr>
              <a:t>a</a:t>
            </a:r>
            <a:r>
              <a:rPr lang="en-US" sz="2600" dirty="0" smtClean="0">
                <a:latin typeface="Bookman Old Style" panose="02050604050505020204" pitchFamily="18" charset="0"/>
              </a:rPr>
              <a:t>l,2005) </a:t>
            </a:r>
            <a:r>
              <a:rPr lang="en-US" sz="2600" dirty="0" smtClean="0">
                <a:latin typeface="Bookman Old Style" panose="02050604050505020204" pitchFamily="18" charset="0"/>
                <a:ea typeface="Calibri" panose="020F0502020204030204" pitchFamily="34" charset="0"/>
              </a:rPr>
              <a:t> </a:t>
            </a:r>
            <a:endParaRPr lang="en-US" sz="2600" dirty="0">
              <a:latin typeface="Bookman Old Style" panose="02050604050505020204" pitchFamily="18" charset="0"/>
            </a:endParaRPr>
          </a:p>
        </p:txBody>
      </p:sp>
      <p:sp>
        <p:nvSpPr>
          <p:cNvPr id="3" name="Rectangle 2"/>
          <p:cNvSpPr/>
          <p:nvPr/>
        </p:nvSpPr>
        <p:spPr>
          <a:xfrm>
            <a:off x="598098" y="0"/>
            <a:ext cx="6096000" cy="584775"/>
          </a:xfrm>
          <a:prstGeom prst="rect">
            <a:avLst/>
          </a:prstGeom>
        </p:spPr>
        <p:txBody>
          <a:bodyPr>
            <a:spAutoFit/>
          </a:bodyPr>
          <a:lstStyle/>
          <a:p>
            <a:r>
              <a:rPr lang="en-US" sz="3200" b="1" dirty="0" smtClean="0">
                <a:latin typeface="Bookman Old Style" panose="02050604050505020204" pitchFamily="18" charset="0"/>
                <a:ea typeface="Calibri" panose="020F0502020204030204" pitchFamily="34" charset="0"/>
              </a:rPr>
              <a:t>Conclusions</a:t>
            </a:r>
          </a:p>
        </p:txBody>
      </p:sp>
    </p:spTree>
    <p:extLst>
      <p:ext uri="{BB962C8B-B14F-4D97-AF65-F5344CB8AC3E}">
        <p14:creationId xmlns:p14="http://schemas.microsoft.com/office/powerpoint/2010/main" val="1466996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702" y="280698"/>
            <a:ext cx="4301177" cy="743345"/>
          </a:xfrm>
          <a:prstGeom prst="rect">
            <a:avLst/>
          </a:prstGeom>
        </p:spPr>
        <p:txBody>
          <a:bodyPr wrap="none">
            <a:spAutoFit/>
          </a:bodyPr>
          <a:lstStyle/>
          <a:p>
            <a:pPr algn="just">
              <a:lnSpc>
                <a:spcPct val="150000"/>
              </a:lnSpc>
              <a:spcAft>
                <a:spcPts val="800"/>
              </a:spcAft>
            </a:pPr>
            <a:r>
              <a:rPr lang="en-US" sz="3200" b="1" dirty="0">
                <a:latin typeface="Bookman Old Style" panose="02050604050505020204" pitchFamily="18" charset="0"/>
                <a:ea typeface="Calibri" panose="020F0502020204030204" pitchFamily="34" charset="0"/>
                <a:cs typeface="Times New Roman" panose="02020603050405020304" pitchFamily="18" charset="0"/>
              </a:rPr>
              <a:t>R</a:t>
            </a:r>
            <a:r>
              <a:rPr lang="en-US" sz="3200" b="1" dirty="0" smtClean="0">
                <a:latin typeface="Bookman Old Style" panose="02050604050505020204" pitchFamily="18" charset="0"/>
                <a:ea typeface="Calibri" panose="020F0502020204030204" pitchFamily="34" charset="0"/>
                <a:cs typeface="Times New Roman" panose="02020603050405020304" pitchFamily="18" charset="0"/>
              </a:rPr>
              <a:t>ecommendations </a:t>
            </a:r>
          </a:p>
        </p:txBody>
      </p:sp>
      <p:sp>
        <p:nvSpPr>
          <p:cNvPr id="3" name="Rectangle 2"/>
          <p:cNvSpPr/>
          <p:nvPr/>
        </p:nvSpPr>
        <p:spPr>
          <a:xfrm>
            <a:off x="224434" y="1179318"/>
            <a:ext cx="10938866" cy="3897157"/>
          </a:xfrm>
          <a:prstGeom prst="rect">
            <a:avLst/>
          </a:prstGeom>
        </p:spPr>
        <p:txBody>
          <a:bodyPr wrap="square">
            <a:spAutoFit/>
          </a:bodyPr>
          <a:lstStyle/>
          <a:p>
            <a:pPr marL="342900" marR="0" lvl="0" indent="-342900" algn="just">
              <a:lnSpc>
                <a:spcPct val="150000"/>
              </a:lnSpc>
              <a:spcBef>
                <a:spcPts val="0"/>
              </a:spcBef>
              <a:spcAft>
                <a:spcPts val="0"/>
              </a:spcAft>
              <a:buFont typeface="Arial" panose="020B0604020202020204" pitchFamily="34" charset="0"/>
              <a:buChar char="•"/>
            </a:pPr>
            <a:r>
              <a:rPr lang="en-US" sz="2800" dirty="0" smtClean="0">
                <a:latin typeface="Bookman Old Style" panose="02050604050505020204" pitchFamily="18" charset="0"/>
                <a:ea typeface="Calibri" panose="020F0502020204030204" pitchFamily="34" charset="0"/>
                <a:cs typeface="Times New Roman" panose="02020603050405020304" pitchFamily="18" charset="0"/>
              </a:rPr>
              <a:t>Introduce </a:t>
            </a:r>
            <a:r>
              <a:rPr lang="en-US" sz="2800" dirty="0">
                <a:latin typeface="Bookman Old Style" panose="02050604050505020204" pitchFamily="18" charset="0"/>
                <a:ea typeface="Calibri" panose="020F0502020204030204" pitchFamily="34" charset="0"/>
                <a:cs typeface="Times New Roman" panose="02020603050405020304" pitchFamily="18" charset="0"/>
              </a:rPr>
              <a:t>teaching portfolio for assessment and grading teaching </a:t>
            </a:r>
            <a:r>
              <a:rPr lang="en-US" sz="2800" dirty="0" smtClean="0">
                <a:latin typeface="Bookman Old Style" panose="02050604050505020204" pitchFamily="18" charset="0"/>
                <a:ea typeface="Calibri" panose="020F0502020204030204" pitchFamily="34" charset="0"/>
                <a:cs typeface="Times New Roman" panose="02020603050405020304" pitchFamily="18" charset="0"/>
              </a:rPr>
              <a:t>practice in the colleges of education.</a:t>
            </a:r>
            <a:endParaRPr lang="en-US" sz="2800" dirty="0">
              <a:latin typeface="Bookman Old Style" panose="020506040505050202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Arial" panose="020B0604020202020204" pitchFamily="34" charset="0"/>
              <a:buChar char="•"/>
            </a:pPr>
            <a:r>
              <a:rPr lang="en-US" sz="2800" dirty="0">
                <a:latin typeface="Bookman Old Style" panose="02050604050505020204" pitchFamily="18" charset="0"/>
                <a:ea typeface="Calibri" panose="020F0502020204030204" pitchFamily="34" charset="0"/>
                <a:cs typeface="Times New Roman" panose="02020603050405020304" pitchFamily="18" charset="0"/>
              </a:rPr>
              <a:t>There is need for colleges of teacher education to adopt and adapt and </a:t>
            </a:r>
            <a:r>
              <a:rPr lang="en-US" sz="2800" dirty="0" smtClean="0">
                <a:latin typeface="Bookman Old Style" panose="02050604050505020204" pitchFamily="18" charset="0"/>
                <a:ea typeface="Calibri" panose="020F0502020204030204" pitchFamily="34" charset="0"/>
                <a:cs typeface="Times New Roman" panose="02020603050405020304" pitchFamily="18" charset="0"/>
              </a:rPr>
              <a:t>also implement </a:t>
            </a:r>
            <a:r>
              <a:rPr lang="en-US" sz="2800" dirty="0">
                <a:latin typeface="Bookman Old Style" panose="02050604050505020204" pitchFamily="18" charset="0"/>
                <a:ea typeface="Calibri" panose="020F0502020204030204" pitchFamily="34" charset="0"/>
                <a:cs typeface="Times New Roman" panose="02020603050405020304" pitchFamily="18" charset="0"/>
              </a:rPr>
              <a:t>Module 7  that was used for DPE by distance </a:t>
            </a:r>
            <a:r>
              <a:rPr lang="en-US" sz="2800" dirty="0" smtClean="0">
                <a:latin typeface="Bookman Old Style" panose="02050604050505020204" pitchFamily="18" charset="0"/>
                <a:ea typeface="Calibri" panose="020F0502020204030204" pitchFamily="34" charset="0"/>
                <a:cs typeface="Times New Roman" panose="02020603050405020304" pitchFamily="18" charset="0"/>
              </a:rPr>
              <a:t>mode.</a:t>
            </a:r>
          </a:p>
          <a:p>
            <a:pPr marR="0" lvl="0" algn="just">
              <a:lnSpc>
                <a:spcPct val="150000"/>
              </a:lnSpc>
              <a:spcBef>
                <a:spcPts val="0"/>
              </a:spcBef>
              <a:spcAft>
                <a:spcPts val="0"/>
              </a:spcAft>
            </a:pPr>
            <a:r>
              <a:rPr lang="en-US" sz="2800" dirty="0" smtClean="0">
                <a:latin typeface="Bookman Old Style" panose="02050604050505020204" pitchFamily="18" charset="0"/>
                <a:ea typeface="Calibri" panose="020F0502020204030204" pitchFamily="34" charset="0"/>
                <a:cs typeface="Times New Roman" panose="02020603050405020304" pitchFamily="18" charset="0"/>
              </a:rPr>
              <a:t> </a:t>
            </a:r>
            <a:endParaRPr lang="en-US" sz="2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731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75" y="144875"/>
            <a:ext cx="6462025" cy="584775"/>
          </a:xfrm>
          <a:prstGeom prst="rect">
            <a:avLst/>
          </a:prstGeom>
        </p:spPr>
        <p:txBody>
          <a:bodyPr wrap="none">
            <a:spAutoFit/>
          </a:bodyPr>
          <a:lstStyle/>
          <a:p>
            <a:r>
              <a:rPr lang="en-US" sz="3200" b="1" dirty="0" smtClean="0">
                <a:latin typeface="Bookman Old Style" panose="02050604050505020204" pitchFamily="18" charset="0"/>
              </a:rPr>
              <a:t>Recommendations continued</a:t>
            </a:r>
            <a:endParaRPr lang="en-US" sz="3200" dirty="0"/>
          </a:p>
        </p:txBody>
      </p:sp>
      <p:sp>
        <p:nvSpPr>
          <p:cNvPr id="3" name="Rectangle 2"/>
          <p:cNvSpPr/>
          <p:nvPr/>
        </p:nvSpPr>
        <p:spPr>
          <a:xfrm>
            <a:off x="293975" y="753765"/>
            <a:ext cx="11092894" cy="4719241"/>
          </a:xfrm>
          <a:prstGeom prst="rect">
            <a:avLst/>
          </a:prstGeom>
        </p:spPr>
        <p:txBody>
          <a:bodyPr wrap="square">
            <a:spAutoFit/>
          </a:bodyPr>
          <a:lstStyle/>
          <a:p>
            <a:pPr marL="342900" marR="0" lvl="0" indent="-342900" algn="just">
              <a:lnSpc>
                <a:spcPct val="150000"/>
              </a:lnSpc>
              <a:spcBef>
                <a:spcPts val="0"/>
              </a:spcBef>
              <a:spcAft>
                <a:spcPts val="0"/>
              </a:spcAft>
              <a:buFont typeface="Arial" panose="020B0604020202020204" pitchFamily="34" charset="0"/>
              <a:buChar char="•"/>
            </a:pPr>
            <a:r>
              <a:rPr lang="en-US" sz="2800" dirty="0">
                <a:latin typeface="Bookman Old Style" panose="02050604050505020204" pitchFamily="18" charset="0"/>
                <a:ea typeface="Calibri" panose="020F0502020204030204" pitchFamily="34" charset="0"/>
                <a:cs typeface="Times New Roman" panose="02020603050405020304" pitchFamily="18" charset="0"/>
              </a:rPr>
              <a:t>Colleges of teacher education need to meet and design a module that would guide the compilation and grading </a:t>
            </a:r>
            <a:r>
              <a:rPr lang="en-US" sz="2800" dirty="0" smtClean="0">
                <a:latin typeface="Bookman Old Style" panose="02050604050505020204" pitchFamily="18" charset="0"/>
                <a:ea typeface="Calibri" panose="020F0502020204030204" pitchFamily="34" charset="0"/>
                <a:cs typeface="Times New Roman" panose="02020603050405020304" pitchFamily="18" charset="0"/>
              </a:rPr>
              <a:t>(</a:t>
            </a:r>
            <a:r>
              <a:rPr lang="en-US" sz="2800" i="1" dirty="0" smtClean="0">
                <a:latin typeface="Bookman Old Style" panose="02050604050505020204" pitchFamily="18" charset="0"/>
                <a:ea typeface="Calibri" panose="020F0502020204030204" pitchFamily="34" charset="0"/>
                <a:cs typeface="Times New Roman" panose="02020603050405020304" pitchFamily="18" charset="0"/>
              </a:rPr>
              <a:t>marking rubric</a:t>
            </a:r>
            <a:r>
              <a:rPr lang="en-US" sz="2800" dirty="0" smtClean="0">
                <a:latin typeface="Bookman Old Style" panose="02050604050505020204" pitchFamily="18" charset="0"/>
                <a:ea typeface="Calibri" panose="020F0502020204030204" pitchFamily="34" charset="0"/>
                <a:cs typeface="Times New Roman" panose="02020603050405020304" pitchFamily="18" charset="0"/>
              </a:rPr>
              <a:t>) of </a:t>
            </a:r>
            <a:r>
              <a:rPr lang="en-US" sz="2800" dirty="0">
                <a:latin typeface="Bookman Old Style" panose="02050604050505020204" pitchFamily="18" charset="0"/>
                <a:ea typeface="Calibri" panose="020F0502020204030204" pitchFamily="34" charset="0"/>
                <a:cs typeface="Times New Roman" panose="02020603050405020304" pitchFamily="18" charset="0"/>
              </a:rPr>
              <a:t>the teaching portfolio.</a:t>
            </a:r>
          </a:p>
          <a:p>
            <a:pPr marL="342900" marR="0" lvl="0" indent="-342900" algn="just">
              <a:lnSpc>
                <a:spcPct val="150000"/>
              </a:lnSpc>
              <a:spcBef>
                <a:spcPts val="0"/>
              </a:spcBef>
              <a:spcAft>
                <a:spcPts val="800"/>
              </a:spcAft>
              <a:buFont typeface="Arial" panose="020B0604020202020204" pitchFamily="34" charset="0"/>
              <a:buChar char="•"/>
            </a:pPr>
            <a:r>
              <a:rPr lang="en-US" sz="2800" dirty="0">
                <a:latin typeface="Bookman Old Style" panose="02050604050505020204" pitchFamily="18" charset="0"/>
                <a:ea typeface="Calibri" panose="020F0502020204030204" pitchFamily="34" charset="0"/>
                <a:cs typeface="Times New Roman" panose="02020603050405020304" pitchFamily="18" charset="0"/>
              </a:rPr>
              <a:t>There is need to train teacher trainers on the assessing and grading of the teaching portfolio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50000"/>
              </a:lnSpc>
              <a:spcBef>
                <a:spcPts val="0"/>
              </a:spcBef>
              <a:spcAft>
                <a:spcPts val="800"/>
              </a:spcAft>
              <a:buFont typeface="Arial" panose="020B0604020202020204" pitchFamily="34" charset="0"/>
              <a:buChar char="•"/>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Colleges need to pilot portfolio building  in a few schools before a full rollout.</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0411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200" dirty="0" smtClean="0">
                <a:solidFill>
                  <a:srgbClr val="0070C0"/>
                </a:solidFill>
              </a:rPr>
              <a:t>I THANK YOU FOR YOUR ATTENTION</a:t>
            </a:r>
            <a:endParaRPr lang="en-US" sz="3200" dirty="0">
              <a:solidFill>
                <a:srgbClr val="0070C0"/>
              </a:solidFill>
            </a:endParaRPr>
          </a:p>
        </p:txBody>
      </p:sp>
      <p:sp>
        <p:nvSpPr>
          <p:cNvPr id="3" name="Subtitle 2"/>
          <p:cNvSpPr>
            <a:spLocks noGrp="1"/>
          </p:cNvSpPr>
          <p:nvPr>
            <p:ph type="subTitle" idx="1"/>
          </p:nvPr>
        </p:nvSpPr>
        <p:spPr>
          <a:xfrm>
            <a:off x="1507067" y="2404535"/>
            <a:ext cx="7766936" cy="2743198"/>
          </a:xfrm>
        </p:spPr>
        <p:txBody>
          <a:bodyPr/>
          <a:lstStyle/>
          <a:p>
            <a:endParaRPr lang="en-US" dirty="0"/>
          </a:p>
        </p:txBody>
      </p:sp>
    </p:spTree>
    <p:extLst>
      <p:ext uri="{BB962C8B-B14F-4D97-AF65-F5344CB8AC3E}">
        <p14:creationId xmlns:p14="http://schemas.microsoft.com/office/powerpoint/2010/main" val="1475483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803" y="500657"/>
            <a:ext cx="9247517" cy="5909310"/>
          </a:xfrm>
          <a:prstGeom prst="rect">
            <a:avLst/>
          </a:prstGeom>
        </p:spPr>
        <p:txBody>
          <a:bodyPr wrap="square">
            <a:spAutoFit/>
          </a:bodyPr>
          <a:lstStyle/>
          <a:p>
            <a:pPr>
              <a:lnSpc>
                <a:spcPct val="150000"/>
              </a:lnSpc>
            </a:pPr>
            <a:r>
              <a:rPr lang="en-US" sz="2800" b="1" dirty="0" smtClean="0">
                <a:latin typeface="Arial Black" panose="020B0A04020102020204" pitchFamily="34" charset="0"/>
              </a:rPr>
              <a:t>Topic: </a:t>
            </a:r>
            <a:r>
              <a:rPr lang="en-US" sz="2800" b="1" dirty="0" smtClean="0">
                <a:latin typeface="Arial Black" panose="020B0A04020102020204" pitchFamily="34" charset="0"/>
              </a:rPr>
              <a:t>Assessment </a:t>
            </a:r>
            <a:r>
              <a:rPr lang="en-US" sz="2800" b="1" dirty="0" smtClean="0">
                <a:latin typeface="Arial Black" panose="020B0A04020102020204" pitchFamily="34" charset="0"/>
              </a:rPr>
              <a:t>of Teaching Practice for Diploma in Primary Education Programme through a </a:t>
            </a:r>
            <a:r>
              <a:rPr lang="en-US" sz="2800" b="1" dirty="0" smtClean="0">
                <a:latin typeface="Arial Black" panose="020B0A04020102020204" pitchFamily="34" charset="0"/>
              </a:rPr>
              <a:t>portfolio.</a:t>
            </a:r>
            <a:endParaRPr lang="en-US" sz="2800" b="1" dirty="0" smtClean="0">
              <a:latin typeface="Arial Black" panose="020B0A04020102020204" pitchFamily="34" charset="0"/>
            </a:endParaRPr>
          </a:p>
          <a:p>
            <a:pPr>
              <a:lnSpc>
                <a:spcPct val="150000"/>
              </a:lnSpc>
            </a:pPr>
            <a:endParaRPr lang="en-US" sz="2800" b="1" dirty="0">
              <a:latin typeface="Arial Black" panose="020B0A04020102020204" pitchFamily="34" charset="0"/>
            </a:endParaRPr>
          </a:p>
          <a:p>
            <a:pPr>
              <a:lnSpc>
                <a:spcPct val="150000"/>
              </a:lnSpc>
            </a:pPr>
            <a:r>
              <a:rPr lang="en-US" sz="2800" b="1" dirty="0" smtClean="0">
                <a:latin typeface="Arial Black" panose="020B0A04020102020204" pitchFamily="34" charset="0"/>
              </a:rPr>
              <a:t>Presenters:  </a:t>
            </a:r>
          </a:p>
          <a:p>
            <a:pPr>
              <a:lnSpc>
                <a:spcPct val="150000"/>
              </a:lnSpc>
            </a:pPr>
            <a:endParaRPr lang="en-US" sz="2800" b="1" dirty="0" smtClean="0">
              <a:latin typeface="Arial Black" panose="020B0A04020102020204" pitchFamily="34" charset="0"/>
            </a:endParaRPr>
          </a:p>
          <a:p>
            <a:pPr>
              <a:lnSpc>
                <a:spcPct val="150000"/>
              </a:lnSpc>
            </a:pPr>
            <a:r>
              <a:rPr lang="en-US" sz="2800" b="1" dirty="0" smtClean="0">
                <a:latin typeface="Arial Black" panose="020B0A04020102020204" pitchFamily="34" charset="0"/>
              </a:rPr>
              <a:t>B.G</a:t>
            </a:r>
            <a:r>
              <a:rPr lang="en-US" sz="2800" b="1" dirty="0">
                <a:latin typeface="Arial Black" panose="020B0A04020102020204" pitchFamily="34" charset="0"/>
              </a:rPr>
              <a:t>. </a:t>
            </a:r>
            <a:r>
              <a:rPr lang="en-US" sz="2800" b="1" dirty="0" err="1">
                <a:latin typeface="Arial Black" panose="020B0A04020102020204" pitchFamily="34" charset="0"/>
              </a:rPr>
              <a:t>Nchabe</a:t>
            </a:r>
            <a:endParaRPr lang="en-US" sz="2800" b="1" dirty="0">
              <a:latin typeface="Arial Black" panose="020B0A04020102020204" pitchFamily="34" charset="0"/>
            </a:endParaRPr>
          </a:p>
          <a:p>
            <a:pPr>
              <a:lnSpc>
                <a:spcPct val="150000"/>
              </a:lnSpc>
            </a:pPr>
            <a:r>
              <a:rPr lang="en-US" sz="2800" b="1" dirty="0">
                <a:latin typeface="Arial Black" panose="020B0A04020102020204" pitchFamily="34" charset="0"/>
              </a:rPr>
              <a:t>B.B. </a:t>
            </a:r>
            <a:r>
              <a:rPr lang="en-US" sz="2800" b="1" dirty="0" err="1" smtClean="0">
                <a:latin typeface="Arial Black" panose="020B0A04020102020204" pitchFamily="34" charset="0"/>
              </a:rPr>
              <a:t>Rapoo</a:t>
            </a:r>
            <a:endParaRPr lang="en-US" sz="2800" b="1" dirty="0" smtClean="0">
              <a:latin typeface="Arial Black" panose="020B0A04020102020204" pitchFamily="34" charset="0"/>
            </a:endParaRPr>
          </a:p>
          <a:p>
            <a:pPr>
              <a:lnSpc>
                <a:spcPct val="150000"/>
              </a:lnSpc>
            </a:pPr>
            <a:r>
              <a:rPr lang="en-US" sz="2800" b="1" dirty="0" smtClean="0">
                <a:latin typeface="Arial Black" panose="020B0A04020102020204" pitchFamily="34" charset="0"/>
              </a:rPr>
              <a:t>B. </a:t>
            </a:r>
            <a:r>
              <a:rPr lang="en-US" sz="2800" b="1" dirty="0" err="1" smtClean="0">
                <a:latin typeface="Arial Black" panose="020B0A04020102020204" pitchFamily="34" charset="0"/>
              </a:rPr>
              <a:t>Setabo</a:t>
            </a:r>
            <a:endParaRPr lang="en-US" sz="2800" b="1" dirty="0" smtClean="0">
              <a:latin typeface="Arial Black" panose="020B0A04020102020204" pitchFamily="34" charset="0"/>
            </a:endParaRPr>
          </a:p>
        </p:txBody>
      </p:sp>
    </p:spTree>
    <p:extLst>
      <p:ext uri="{BB962C8B-B14F-4D97-AF65-F5344CB8AC3E}">
        <p14:creationId xmlns:p14="http://schemas.microsoft.com/office/powerpoint/2010/main" val="1518585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102" y="552416"/>
            <a:ext cx="8729932" cy="4585871"/>
          </a:xfrm>
          <a:prstGeom prst="rect">
            <a:avLst/>
          </a:prstGeom>
        </p:spPr>
        <p:txBody>
          <a:bodyPr wrap="square">
            <a:spAutoFit/>
          </a:bodyPr>
          <a:lstStyle/>
          <a:p>
            <a:r>
              <a:rPr lang="en-US" sz="3200" u="sng" dirty="0" smtClean="0">
                <a:latin typeface="Arial Black" panose="020B0A04020102020204" pitchFamily="34" charset="0"/>
              </a:rPr>
              <a:t>Presentation layout</a:t>
            </a:r>
          </a:p>
          <a:p>
            <a:endParaRPr lang="en-US" sz="3200" dirty="0">
              <a:latin typeface="Arial Black" panose="020B0A04020102020204" pitchFamily="34" charset="0"/>
            </a:endParaRPr>
          </a:p>
          <a:p>
            <a:pPr>
              <a:lnSpc>
                <a:spcPct val="150000"/>
              </a:lnSpc>
            </a:pPr>
            <a:r>
              <a:rPr lang="en-US" sz="2800" dirty="0" smtClean="0">
                <a:latin typeface="Bookman Old Style" panose="02050604050505020204" pitchFamily="18" charset="0"/>
              </a:rPr>
              <a:t>Introduction and background</a:t>
            </a:r>
          </a:p>
          <a:p>
            <a:pPr>
              <a:lnSpc>
                <a:spcPct val="150000"/>
              </a:lnSpc>
            </a:pPr>
            <a:r>
              <a:rPr lang="en-US" sz="2800" dirty="0" smtClean="0">
                <a:latin typeface="Bookman Old Style" panose="02050604050505020204" pitchFamily="18" charset="0"/>
              </a:rPr>
              <a:t>Research Methodology</a:t>
            </a:r>
          </a:p>
          <a:p>
            <a:pPr>
              <a:lnSpc>
                <a:spcPct val="150000"/>
              </a:lnSpc>
            </a:pPr>
            <a:r>
              <a:rPr lang="en-US" sz="2800" dirty="0" smtClean="0">
                <a:latin typeface="Bookman Old Style" panose="02050604050505020204" pitchFamily="18" charset="0"/>
              </a:rPr>
              <a:t>Findings</a:t>
            </a:r>
          </a:p>
          <a:p>
            <a:pPr>
              <a:lnSpc>
                <a:spcPct val="150000"/>
              </a:lnSpc>
            </a:pPr>
            <a:r>
              <a:rPr lang="en-US" sz="2800" dirty="0" smtClean="0">
                <a:latin typeface="Bookman Old Style" panose="02050604050505020204" pitchFamily="18" charset="0"/>
              </a:rPr>
              <a:t>Conclusion</a:t>
            </a:r>
          </a:p>
          <a:p>
            <a:pPr>
              <a:lnSpc>
                <a:spcPct val="150000"/>
              </a:lnSpc>
            </a:pPr>
            <a:r>
              <a:rPr lang="en-US" sz="2800" dirty="0" smtClean="0">
                <a:latin typeface="Bookman Old Style" panose="02050604050505020204" pitchFamily="18" charset="0"/>
              </a:rPr>
              <a:t>Recommendations</a:t>
            </a:r>
          </a:p>
          <a:p>
            <a:endParaRPr lang="en-US" dirty="0"/>
          </a:p>
        </p:txBody>
      </p:sp>
    </p:spTree>
    <p:extLst>
      <p:ext uri="{BB962C8B-B14F-4D97-AF65-F5344CB8AC3E}">
        <p14:creationId xmlns:p14="http://schemas.microsoft.com/office/powerpoint/2010/main" val="236301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700" y="165100"/>
            <a:ext cx="11137900" cy="6740307"/>
          </a:xfrm>
          <a:prstGeom prst="rect">
            <a:avLst/>
          </a:prstGeom>
        </p:spPr>
        <p:txBody>
          <a:bodyPr wrap="square">
            <a:spAutoFit/>
          </a:bodyPr>
          <a:lstStyle/>
          <a:p>
            <a:pPr>
              <a:lnSpc>
                <a:spcPct val="150000"/>
              </a:lnSpc>
            </a:pPr>
            <a:r>
              <a:rPr lang="en-US" sz="3200" b="1" dirty="0" smtClean="0">
                <a:latin typeface="Arial Black" panose="020B0A04020102020204" pitchFamily="34" charset="0"/>
              </a:rPr>
              <a:t>Introduction and background</a:t>
            </a:r>
            <a:endParaRPr lang="en-US" sz="3200" b="1" dirty="0">
              <a:latin typeface="Arial Black" panose="020B0A04020102020204" pitchFamily="34" charset="0"/>
            </a:endParaRPr>
          </a:p>
          <a:p>
            <a:pPr marL="457200" indent="-457200">
              <a:lnSpc>
                <a:spcPct val="150000"/>
              </a:lnSpc>
              <a:buFont typeface="Arial" panose="020B0604020202020204" pitchFamily="34" charset="0"/>
              <a:buChar char="•"/>
            </a:pPr>
            <a:r>
              <a:rPr lang="en-US" sz="2800" dirty="0" smtClean="0">
                <a:latin typeface="Bookman Old Style" panose="02050604050505020204" pitchFamily="18" charset="0"/>
                <a:ea typeface="Calibri" panose="020F0502020204030204" pitchFamily="34" charset="0"/>
              </a:rPr>
              <a:t>This Position paper is based on the view that portfolio building in a teacher programme is a universal form of </a:t>
            </a:r>
            <a:r>
              <a:rPr lang="en-US" sz="2800" dirty="0" smtClean="0">
                <a:latin typeface="Bookman Old Style" panose="02050604050505020204" pitchFamily="18" charset="0"/>
                <a:ea typeface="Calibri" panose="020F0502020204030204" pitchFamily="34" charset="0"/>
              </a:rPr>
              <a:t>assessment (</a:t>
            </a:r>
            <a:r>
              <a:rPr lang="en-US" sz="2800" dirty="0" smtClean="0">
                <a:latin typeface="Bookman Old Style" panose="02050604050505020204" pitchFamily="18" charset="0"/>
                <a:ea typeface="Calibri" panose="020F0502020204030204" pitchFamily="34" charset="0"/>
              </a:rPr>
              <a:t>Cengizhan,2012)</a:t>
            </a:r>
          </a:p>
          <a:p>
            <a:pPr marL="457200" indent="-457200">
              <a:lnSpc>
                <a:spcPct val="150000"/>
              </a:lnSpc>
              <a:buFont typeface="Arial" panose="020B0604020202020204" pitchFamily="34" charset="0"/>
              <a:buChar char="•"/>
            </a:pPr>
            <a:r>
              <a:rPr lang="en-US" sz="2800" dirty="0" smtClean="0">
                <a:latin typeface="Bookman Old Style" panose="02050604050505020204" pitchFamily="18" charset="0"/>
              </a:rPr>
              <a:t>Teaching </a:t>
            </a:r>
            <a:r>
              <a:rPr lang="en-US" sz="2800" dirty="0">
                <a:latin typeface="Bookman Old Style" panose="02050604050505020204" pitchFamily="18" charset="0"/>
              </a:rPr>
              <a:t>practice is inevitable </a:t>
            </a:r>
            <a:r>
              <a:rPr lang="en-US" sz="2800" dirty="0" smtClean="0">
                <a:latin typeface="Bookman Old Style" panose="02050604050505020204" pitchFamily="18" charset="0"/>
              </a:rPr>
              <a:t>for student-Teacher's </a:t>
            </a:r>
            <a:r>
              <a:rPr lang="en-US" sz="2800" dirty="0">
                <a:latin typeface="Bookman Old Style" panose="02050604050505020204" pitchFamily="18" charset="0"/>
              </a:rPr>
              <a:t>professional training </a:t>
            </a:r>
            <a:r>
              <a:rPr lang="en-US" sz="2800" dirty="0" smtClean="0">
                <a:latin typeface="Bookman Old Style" panose="02050604050505020204" pitchFamily="18" charset="0"/>
              </a:rPr>
              <a:t>programme.</a:t>
            </a:r>
          </a:p>
          <a:p>
            <a:pPr marL="457200" indent="-457200">
              <a:lnSpc>
                <a:spcPct val="150000"/>
              </a:lnSpc>
              <a:buFont typeface="Arial" panose="020B0604020202020204" pitchFamily="34" charset="0"/>
              <a:buChar char="•"/>
            </a:pPr>
            <a:r>
              <a:rPr lang="en-US" sz="2800" dirty="0" smtClean="0">
                <a:latin typeface="Bookman Old Style" panose="02050604050505020204" pitchFamily="18" charset="0"/>
              </a:rPr>
              <a:t>Portfolio Building is a Basic </a:t>
            </a:r>
            <a:r>
              <a:rPr lang="en-US" sz="2800" dirty="0">
                <a:latin typeface="Bookman Old Style" panose="02050604050505020204" pitchFamily="18" charset="0"/>
              </a:rPr>
              <a:t>professional </a:t>
            </a:r>
            <a:r>
              <a:rPr lang="en-US" sz="2800" dirty="0" smtClean="0">
                <a:latin typeface="Bookman Old Style" panose="02050604050505020204" pitchFamily="18" charset="0"/>
              </a:rPr>
              <a:t>requirement that all student have to go through.</a:t>
            </a:r>
          </a:p>
          <a:p>
            <a:pPr marL="457200" indent="-457200">
              <a:lnSpc>
                <a:spcPct val="150000"/>
              </a:lnSpc>
              <a:buFont typeface="Arial" panose="020B0604020202020204" pitchFamily="34" charset="0"/>
              <a:buChar char="•"/>
            </a:pPr>
            <a:r>
              <a:rPr lang="en-US" sz="2800" dirty="0" smtClean="0">
                <a:latin typeface="Bookman Old Style" panose="02050604050505020204" pitchFamily="18" charset="0"/>
              </a:rPr>
              <a:t>Alternative </a:t>
            </a:r>
            <a:r>
              <a:rPr lang="en-US" sz="2800" dirty="0">
                <a:latin typeface="Bookman Old Style" panose="02050604050505020204" pitchFamily="18" charset="0"/>
              </a:rPr>
              <a:t>form of assessment</a:t>
            </a:r>
            <a:endParaRPr lang="en-US" sz="2800" dirty="0" smtClean="0">
              <a:latin typeface="Bookman Old Style" panose="02050604050505020204" pitchFamily="18" charset="0"/>
            </a:endParaRPr>
          </a:p>
          <a:p>
            <a:pPr>
              <a:lnSpc>
                <a:spcPct val="150000"/>
              </a:lnSpc>
            </a:pPr>
            <a:endParaRPr lang="en-US" sz="2800" b="1" dirty="0">
              <a:latin typeface="Arial Black" panose="020B0A04020102020204" pitchFamily="34" charset="0"/>
            </a:endParaRPr>
          </a:p>
        </p:txBody>
      </p:sp>
    </p:spTree>
    <p:extLst>
      <p:ext uri="{BB962C8B-B14F-4D97-AF65-F5344CB8AC3E}">
        <p14:creationId xmlns:p14="http://schemas.microsoft.com/office/powerpoint/2010/main" val="3464156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719" y="333282"/>
            <a:ext cx="10357300" cy="5878532"/>
          </a:xfrm>
          <a:prstGeom prst="rect">
            <a:avLst/>
          </a:prstGeom>
        </p:spPr>
        <p:txBody>
          <a:bodyPr wrap="square">
            <a:spAutoFit/>
          </a:bodyPr>
          <a:lstStyle/>
          <a:p>
            <a:r>
              <a:rPr lang="en-US" sz="3200" b="1" dirty="0">
                <a:latin typeface="Bookman Old Style" panose="02050604050505020204" pitchFamily="18" charset="0"/>
              </a:rPr>
              <a:t>W</a:t>
            </a:r>
            <a:r>
              <a:rPr lang="en-US" sz="3200" b="1" dirty="0" smtClean="0">
                <a:latin typeface="Bookman Old Style" panose="02050604050505020204" pitchFamily="18" charset="0"/>
              </a:rPr>
              <a:t>hat Teaching </a:t>
            </a:r>
            <a:r>
              <a:rPr lang="en-US" sz="3200" b="1" dirty="0" smtClean="0">
                <a:latin typeface="Bookman Old Style" panose="02050604050505020204" pitchFamily="18" charset="0"/>
              </a:rPr>
              <a:t>Practice is</a:t>
            </a:r>
            <a:endParaRPr lang="en-US" sz="3200" b="1" dirty="0" smtClean="0">
              <a:latin typeface="Bookman Old Style" panose="02050604050505020204" pitchFamily="18" charset="0"/>
            </a:endParaRPr>
          </a:p>
          <a:p>
            <a:endParaRPr lang="en-US" sz="3200" dirty="0">
              <a:latin typeface="Bookman Old Style" panose="02050604050505020204" pitchFamily="18" charset="0"/>
            </a:endParaRPr>
          </a:p>
          <a:p>
            <a:pPr marL="285750" indent="-285750">
              <a:lnSpc>
                <a:spcPct val="150000"/>
              </a:lnSpc>
              <a:buFont typeface="Arial" panose="020B0604020202020204" pitchFamily="34" charset="0"/>
              <a:buChar char="•"/>
            </a:pPr>
            <a:r>
              <a:rPr lang="en-US" sz="2800" dirty="0" smtClean="0">
                <a:latin typeface="Bookman Old Style" panose="02050604050505020204" pitchFamily="18" charset="0"/>
              </a:rPr>
              <a:t>An opportunity </a:t>
            </a:r>
            <a:r>
              <a:rPr lang="en-US" sz="2800" dirty="0">
                <a:latin typeface="Bookman Old Style" panose="02050604050505020204" pitchFamily="18" charset="0"/>
              </a:rPr>
              <a:t>for preparing pre-service teachers </a:t>
            </a:r>
            <a:r>
              <a:rPr lang="en-US" sz="2800" dirty="0" smtClean="0">
                <a:latin typeface="Bookman Old Style" panose="02050604050505020204" pitchFamily="18" charset="0"/>
              </a:rPr>
              <a:t> in readiness for the world of work.</a:t>
            </a:r>
          </a:p>
          <a:p>
            <a:pPr marL="285750" indent="-285750">
              <a:lnSpc>
                <a:spcPct val="150000"/>
              </a:lnSpc>
              <a:buFont typeface="Arial" panose="020B0604020202020204" pitchFamily="34" charset="0"/>
              <a:buChar char="•"/>
            </a:pPr>
            <a:r>
              <a:rPr lang="en-US" sz="2800" dirty="0" smtClean="0">
                <a:latin typeface="Bookman Old Style" panose="02050604050505020204" pitchFamily="18" charset="0"/>
                <a:cs typeface="Arial" panose="020B0604020202020204" pitchFamily="34" charset="0"/>
              </a:rPr>
              <a:t>A </a:t>
            </a:r>
            <a:r>
              <a:rPr lang="en-US" sz="2800" dirty="0">
                <a:latin typeface="Bookman Old Style" panose="02050604050505020204" pitchFamily="18" charset="0"/>
                <a:cs typeface="Arial" panose="020B0604020202020204" pitchFamily="34" charset="0"/>
              </a:rPr>
              <a:t>period that a student teacher spends </a:t>
            </a:r>
            <a:r>
              <a:rPr lang="en-US" sz="2800" dirty="0" smtClean="0">
                <a:latin typeface="Bookman Old Style" panose="02050604050505020204" pitchFamily="18" charset="0"/>
                <a:cs typeface="Arial" panose="020B0604020202020204" pitchFamily="34" charset="0"/>
              </a:rPr>
              <a:t>at schools as part of his or her training under the supervision of lecturers and teachers </a:t>
            </a:r>
          </a:p>
          <a:p>
            <a:pPr marL="285750" indent="-285750">
              <a:lnSpc>
                <a:spcPct val="150000"/>
              </a:lnSpc>
              <a:buFont typeface="Arial" panose="020B0604020202020204" pitchFamily="34" charset="0"/>
              <a:buChar char="•"/>
            </a:pPr>
            <a:r>
              <a:rPr lang="en-US" sz="2800" dirty="0" smtClean="0">
                <a:latin typeface="Bookman Old Style" panose="02050604050505020204" pitchFamily="18" charset="0"/>
              </a:rPr>
              <a:t>It is an exercise </a:t>
            </a:r>
            <a:r>
              <a:rPr lang="en-US" sz="2800" dirty="0">
                <a:latin typeface="Bookman Old Style" panose="02050604050505020204" pitchFamily="18" charset="0"/>
              </a:rPr>
              <a:t>that determines the </a:t>
            </a:r>
            <a:r>
              <a:rPr lang="en-US" sz="2800" dirty="0" smtClean="0">
                <a:latin typeface="Bookman Old Style" panose="02050604050505020204" pitchFamily="18" charset="0"/>
              </a:rPr>
              <a:t>quality of  experience for the aspiring teacher.</a:t>
            </a:r>
            <a:endParaRPr lang="en-US" sz="2800" dirty="0">
              <a:latin typeface="Bookman Old Style" panose="020506040505050202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185008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8024"/>
            <a:ext cx="11507638" cy="3518912"/>
          </a:xfrm>
          <a:prstGeom prst="rect">
            <a:avLst/>
          </a:prstGeom>
        </p:spPr>
        <p:txBody>
          <a:bodyPr wrap="square">
            <a:spAutoFit/>
          </a:bodyPr>
          <a:lstStyle/>
          <a:p>
            <a:pPr>
              <a:lnSpc>
                <a:spcPct val="150000"/>
              </a:lnSpc>
            </a:pPr>
            <a:r>
              <a:rPr lang="en-US" sz="3200" b="1" dirty="0">
                <a:latin typeface="Bookman Old Style" panose="02050604050505020204" pitchFamily="18" charset="0"/>
              </a:rPr>
              <a:t>What Teaching </a:t>
            </a:r>
            <a:r>
              <a:rPr lang="en-US" sz="3200" b="1" dirty="0" smtClean="0">
                <a:latin typeface="Bookman Old Style" panose="02050604050505020204" pitchFamily="18" charset="0"/>
              </a:rPr>
              <a:t>portfolio is</a:t>
            </a:r>
            <a:endParaRPr lang="en-US" sz="3200" dirty="0">
              <a:latin typeface="Bookman Old Style" panose="02050604050505020204" pitchFamily="18" charset="0"/>
            </a:endParaRPr>
          </a:p>
          <a:p>
            <a:pPr marL="285750" indent="-285750">
              <a:lnSpc>
                <a:spcPct val="150000"/>
              </a:lnSpc>
              <a:buFont typeface="Arial" panose="020B0604020202020204" pitchFamily="34" charset="0"/>
              <a:buChar char="•"/>
            </a:pPr>
            <a:r>
              <a:rPr lang="en-US" sz="2800" dirty="0">
                <a:latin typeface="Bookman Old Style" panose="02050604050505020204" pitchFamily="18" charset="0"/>
                <a:cs typeface="Arial" panose="020B0604020202020204" pitchFamily="34" charset="0"/>
              </a:rPr>
              <a:t>A</a:t>
            </a:r>
            <a:r>
              <a:rPr lang="en-US" sz="2800" dirty="0" smtClean="0">
                <a:latin typeface="Bookman Old Style" panose="02050604050505020204" pitchFamily="18" charset="0"/>
                <a:cs typeface="Arial" panose="020B0604020202020204" pitchFamily="34" charset="0"/>
              </a:rPr>
              <a:t> </a:t>
            </a:r>
            <a:r>
              <a:rPr lang="en-US" sz="2800" dirty="0">
                <a:latin typeface="Bookman Old Style" panose="02050604050505020204" pitchFamily="18" charset="0"/>
                <a:cs typeface="Arial" panose="020B0604020202020204" pitchFamily="34" charset="0"/>
              </a:rPr>
              <a:t>purposeful collection of selective significant samples of students </a:t>
            </a:r>
            <a:r>
              <a:rPr lang="en-US" sz="2800" dirty="0" smtClean="0">
                <a:latin typeface="Bookman Old Style" panose="02050604050505020204" pitchFamily="18" charset="0"/>
                <a:cs typeface="Arial" panose="020B0604020202020204" pitchFamily="34" charset="0"/>
              </a:rPr>
              <a:t>work </a:t>
            </a:r>
          </a:p>
          <a:p>
            <a:pPr marL="342900" indent="-342900">
              <a:lnSpc>
                <a:spcPct val="150000"/>
              </a:lnSpc>
              <a:spcAft>
                <a:spcPts val="800"/>
              </a:spcAft>
              <a:buSzPts val="1000"/>
              <a:buFont typeface="Symbol" panose="05050102010706020507" pitchFamily="18" charset="2"/>
              <a:buChar char=""/>
              <a:tabLst>
                <a:tab pos="457200" algn="l"/>
              </a:tabLst>
            </a:pPr>
            <a:r>
              <a:rPr lang="en-US" sz="2800" dirty="0" smtClean="0">
                <a:latin typeface="Bookman Old Style" panose="02050604050505020204" pitchFamily="18" charset="0"/>
              </a:rPr>
              <a:t>A </a:t>
            </a:r>
            <a:r>
              <a:rPr lang="en-US" sz="2800" dirty="0">
                <a:latin typeface="Bookman Old Style" panose="02050604050505020204" pitchFamily="18" charset="0"/>
              </a:rPr>
              <a:t>collection of work produced by a teacher. </a:t>
            </a:r>
            <a:endParaRPr lang="en-US" sz="2800" dirty="0" smtClean="0">
              <a:latin typeface="Bookman Old Style" panose="02050604050505020204" pitchFamily="18" charset="0"/>
            </a:endParaRPr>
          </a:p>
          <a:p>
            <a:pPr marL="342900" indent="-342900">
              <a:lnSpc>
                <a:spcPct val="150000"/>
              </a:lnSpc>
              <a:spcAft>
                <a:spcPts val="800"/>
              </a:spcAft>
              <a:buSzPts val="1000"/>
              <a:buFont typeface="Arial" panose="020B0604020202020204" pitchFamily="34" charset="0"/>
              <a:buChar char="•"/>
              <a:tabLst>
                <a:tab pos="457200" algn="l"/>
              </a:tabLst>
            </a:pPr>
            <a:r>
              <a:rPr lang="en-US" sz="2800" dirty="0" smtClean="0">
                <a:latin typeface="Bookman Old Style" panose="02050604050505020204" pitchFamily="18" charset="0"/>
              </a:rPr>
              <a:t>A </a:t>
            </a:r>
            <a:r>
              <a:rPr lang="en-US" sz="2800" dirty="0">
                <a:latin typeface="Bookman Old Style" panose="02050604050505020204" pitchFamily="18" charset="0"/>
              </a:rPr>
              <a:t>structured collection of </a:t>
            </a:r>
            <a:r>
              <a:rPr lang="en-US" sz="2800" dirty="0" smtClean="0">
                <a:latin typeface="Bookman Old Style" panose="02050604050505020204" pitchFamily="18" charset="0"/>
              </a:rPr>
              <a:t>documents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7223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70" y="-258792"/>
            <a:ext cx="12059727" cy="6001643"/>
          </a:xfrm>
          <a:prstGeom prst="rect">
            <a:avLst/>
          </a:prstGeom>
        </p:spPr>
        <p:txBody>
          <a:bodyPr wrap="square">
            <a:spAutoFit/>
          </a:bodyPr>
          <a:lstStyle/>
          <a:p>
            <a:pPr>
              <a:lnSpc>
                <a:spcPct val="150000"/>
              </a:lnSpc>
            </a:pPr>
            <a:r>
              <a:rPr lang="en-US" sz="3200" b="1" dirty="0">
                <a:latin typeface="Bookman Old Style" panose="02050604050505020204" pitchFamily="18" charset="0"/>
              </a:rPr>
              <a:t>Why the </a:t>
            </a:r>
            <a:r>
              <a:rPr lang="en-US" sz="3200" b="1" dirty="0" smtClean="0">
                <a:latin typeface="Bookman Old Style" panose="02050604050505020204" pitchFamily="18" charset="0"/>
              </a:rPr>
              <a:t>portfolio?</a:t>
            </a:r>
            <a:endParaRPr lang="en-US" sz="3200" b="1" dirty="0">
              <a:latin typeface="Bookman Old Style" panose="02050604050505020204" pitchFamily="18" charset="0"/>
            </a:endParaRPr>
          </a:p>
          <a:p>
            <a:pPr marL="285750" indent="-285750">
              <a:lnSpc>
                <a:spcPct val="150000"/>
              </a:lnSpc>
              <a:buFont typeface="Arial" panose="020B0604020202020204" pitchFamily="34" charset="0"/>
              <a:buChar char="•"/>
            </a:pPr>
            <a:r>
              <a:rPr lang="en-US" sz="2800" dirty="0">
                <a:latin typeface="Bookman Old Style" panose="02050604050505020204" pitchFamily="18" charset="0"/>
              </a:rPr>
              <a:t>An alternative form of assessment </a:t>
            </a:r>
            <a:r>
              <a:rPr lang="en-US" sz="2800" dirty="0" smtClean="0">
                <a:latin typeface="Bookman Old Style" panose="02050604050505020204" pitchFamily="18" charset="0"/>
              </a:rPr>
              <a:t>which appears to be more effective.</a:t>
            </a:r>
          </a:p>
          <a:p>
            <a:pPr marL="285750" indent="-285750">
              <a:lnSpc>
                <a:spcPct val="150000"/>
              </a:lnSpc>
              <a:buFont typeface="Arial" panose="020B0604020202020204" pitchFamily="34" charset="0"/>
              <a:buChar char="•"/>
            </a:pPr>
            <a:r>
              <a:rPr lang="en-US" sz="2800" dirty="0" smtClean="0">
                <a:latin typeface="Bookman Old Style" panose="02050604050505020204" pitchFamily="18" charset="0"/>
              </a:rPr>
              <a:t>Assessing teaching practice through portfolio will enhance professionalism </a:t>
            </a:r>
            <a:r>
              <a:rPr lang="en-US" sz="2800" dirty="0">
                <a:latin typeface="Bookman Old Style" panose="02050604050505020204" pitchFamily="18" charset="0"/>
              </a:rPr>
              <a:t> </a:t>
            </a:r>
            <a:r>
              <a:rPr lang="en-US" sz="2800" dirty="0" smtClean="0">
                <a:latin typeface="Bookman Old Style" panose="02050604050505020204" pitchFamily="18" charset="0"/>
              </a:rPr>
              <a:t>of a student teacher. </a:t>
            </a:r>
          </a:p>
          <a:p>
            <a:pPr marL="285750" indent="-285750">
              <a:lnSpc>
                <a:spcPct val="150000"/>
              </a:lnSpc>
              <a:buFont typeface="Arial" panose="020B0604020202020204" pitchFamily="34" charset="0"/>
              <a:buChar char="•"/>
            </a:pPr>
            <a:r>
              <a:rPr lang="en-US" sz="2800" dirty="0" smtClean="0">
                <a:latin typeface="Bookman Old Style" panose="02050604050505020204" pitchFamily="18" charset="0"/>
              </a:rPr>
              <a:t>Technique </a:t>
            </a:r>
            <a:r>
              <a:rPr lang="en-US" sz="2800" dirty="0">
                <a:latin typeface="Bookman Old Style" panose="02050604050505020204" pitchFamily="18" charset="0"/>
              </a:rPr>
              <a:t>of self </a:t>
            </a:r>
            <a:r>
              <a:rPr lang="en-US" sz="2800" dirty="0" smtClean="0">
                <a:latin typeface="Bookman Old Style" panose="02050604050505020204" pitchFamily="18" charset="0"/>
              </a:rPr>
              <a:t>assessment by the student teacher.</a:t>
            </a:r>
            <a:endParaRPr lang="en-US" sz="2800" dirty="0">
              <a:latin typeface="Bookman Old Style" panose="02050604050505020204" pitchFamily="18" charset="0"/>
            </a:endParaRPr>
          </a:p>
          <a:p>
            <a:pPr marL="285750" indent="-285750">
              <a:lnSpc>
                <a:spcPct val="150000"/>
              </a:lnSpc>
              <a:buFont typeface="Arial" panose="020B0604020202020204" pitchFamily="34" charset="0"/>
              <a:buChar char="•"/>
            </a:pPr>
            <a:r>
              <a:rPr lang="en-US" sz="2800" dirty="0">
                <a:latin typeface="Bookman Old Style" panose="02050604050505020204" pitchFamily="18" charset="0"/>
              </a:rPr>
              <a:t>P</a:t>
            </a:r>
            <a:r>
              <a:rPr lang="en-US" sz="2800" dirty="0" smtClean="0">
                <a:latin typeface="Bookman Old Style" panose="02050604050505020204" pitchFamily="18" charset="0"/>
              </a:rPr>
              <a:t>rovides </a:t>
            </a:r>
            <a:r>
              <a:rPr lang="en-US" sz="2800" dirty="0">
                <a:latin typeface="Bookman Old Style" panose="02050604050505020204" pitchFamily="18" charset="0"/>
              </a:rPr>
              <a:t>a means for reflection on the methods of </a:t>
            </a:r>
            <a:r>
              <a:rPr lang="en-US" sz="2800" dirty="0" smtClean="0">
                <a:latin typeface="Bookman Old Style" panose="02050604050505020204" pitchFamily="18" charset="0"/>
              </a:rPr>
              <a:t>teaching used by the student teacher.</a:t>
            </a:r>
            <a:endParaRPr lang="en-US" sz="2800" dirty="0">
              <a:latin typeface="Bookman Old Style" panose="02050604050505020204" pitchFamily="18" charset="0"/>
            </a:endParaRPr>
          </a:p>
          <a:p>
            <a:pPr marL="285750" indent="-285750">
              <a:lnSpc>
                <a:spcPct val="150000"/>
              </a:lnSpc>
              <a:buFont typeface="Arial" panose="020B0604020202020204" pitchFamily="34" charset="0"/>
              <a:buChar char="•"/>
            </a:pPr>
            <a:r>
              <a:rPr lang="en-US" sz="2800" dirty="0">
                <a:latin typeface="Bookman Old Style" panose="02050604050505020204" pitchFamily="18" charset="0"/>
              </a:rPr>
              <a:t> It offers the opportunity for critiquing one's work. </a:t>
            </a:r>
          </a:p>
        </p:txBody>
      </p:sp>
    </p:spTree>
    <p:extLst>
      <p:ext uri="{BB962C8B-B14F-4D97-AF65-F5344CB8AC3E}">
        <p14:creationId xmlns:p14="http://schemas.microsoft.com/office/powerpoint/2010/main" val="676774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0" y="1213788"/>
            <a:ext cx="10501086" cy="3970318"/>
          </a:xfrm>
          <a:prstGeom prst="rect">
            <a:avLst/>
          </a:prstGeom>
        </p:spPr>
        <p:txBody>
          <a:bodyPr wrap="square">
            <a:spAutoFit/>
          </a:bodyPr>
          <a:lstStyle/>
          <a:p>
            <a:pPr marL="285750" indent="-285750">
              <a:lnSpc>
                <a:spcPct val="150000"/>
              </a:lnSpc>
              <a:buFont typeface="Arial" panose="020B0604020202020204" pitchFamily="34" charset="0"/>
              <a:buChar char="•"/>
            </a:pPr>
            <a:r>
              <a:rPr lang="en-US" sz="2800" dirty="0">
                <a:latin typeface="Bookman Old Style" panose="02050604050505020204" pitchFamily="18" charset="0"/>
              </a:rPr>
              <a:t>Helps  in evaluating the effectiveness of </a:t>
            </a:r>
            <a:r>
              <a:rPr lang="en-US" sz="2800" dirty="0" smtClean="0">
                <a:latin typeface="Bookman Old Style" panose="02050604050505020204" pitchFamily="18" charset="0"/>
              </a:rPr>
              <a:t>lessons taught.</a:t>
            </a:r>
            <a:endParaRPr lang="en-US" sz="2800" dirty="0">
              <a:latin typeface="Bookman Old Style" panose="02050604050505020204" pitchFamily="18" charset="0"/>
            </a:endParaRPr>
          </a:p>
          <a:p>
            <a:pPr marL="285750" lvl="0" indent="-285750">
              <a:lnSpc>
                <a:spcPct val="150000"/>
              </a:lnSpc>
              <a:buFont typeface="Arial" panose="020B0604020202020204" pitchFamily="34" charset="0"/>
              <a:buChar char="•"/>
            </a:pPr>
            <a:r>
              <a:rPr lang="en-US" sz="2800" dirty="0">
                <a:latin typeface="Bookman Old Style" panose="02050604050505020204" pitchFamily="18" charset="0"/>
              </a:rPr>
              <a:t>Tracks one’s development </a:t>
            </a:r>
            <a:r>
              <a:rPr lang="en-US" sz="2800" dirty="0" smtClean="0">
                <a:latin typeface="Bookman Old Style" panose="02050604050505020204" pitchFamily="18" charset="0"/>
              </a:rPr>
              <a:t>and achievements in the delivery of a lesson. </a:t>
            </a:r>
            <a:endParaRPr lang="en-US" sz="2800" dirty="0">
              <a:latin typeface="Bookman Old Style" panose="02050604050505020204" pitchFamily="18" charset="0"/>
            </a:endParaRPr>
          </a:p>
          <a:p>
            <a:pPr marL="285750" lvl="0" indent="-285750">
              <a:lnSpc>
                <a:spcPct val="150000"/>
              </a:lnSpc>
              <a:buFont typeface="Arial" panose="020B0604020202020204" pitchFamily="34" charset="0"/>
              <a:buChar char="•"/>
            </a:pPr>
            <a:r>
              <a:rPr lang="en-US" sz="2800" dirty="0">
                <a:latin typeface="Bookman Old Style" panose="02050604050505020204" pitchFamily="18" charset="0"/>
              </a:rPr>
              <a:t>Encourages students to become active </a:t>
            </a:r>
            <a:r>
              <a:rPr lang="en-US" sz="2800" dirty="0" smtClean="0">
                <a:latin typeface="Bookman Old Style" panose="02050604050505020204" pitchFamily="18" charset="0"/>
              </a:rPr>
              <a:t>participants.</a:t>
            </a:r>
            <a:endParaRPr lang="en-US" sz="2800" dirty="0">
              <a:latin typeface="Bookman Old Style" panose="02050604050505020204" pitchFamily="18" charset="0"/>
            </a:endParaRPr>
          </a:p>
          <a:p>
            <a:pPr marL="285750" lvl="0" indent="-285750">
              <a:lnSpc>
                <a:spcPct val="150000"/>
              </a:lnSpc>
              <a:buFont typeface="Arial" panose="020B0604020202020204" pitchFamily="34" charset="0"/>
              <a:buChar char="•"/>
            </a:pPr>
            <a:r>
              <a:rPr lang="en-US" sz="2800" dirty="0">
                <a:latin typeface="Bookman Old Style" panose="02050604050505020204" pitchFamily="18" charset="0"/>
              </a:rPr>
              <a:t>Acts as a valid, tangible </a:t>
            </a:r>
            <a:r>
              <a:rPr lang="en-US" sz="2800" dirty="0" smtClean="0">
                <a:latin typeface="Bookman Old Style" panose="02050604050505020204" pitchFamily="18" charset="0"/>
              </a:rPr>
              <a:t>source </a:t>
            </a:r>
            <a:r>
              <a:rPr lang="en-US" sz="2800" dirty="0">
                <a:latin typeface="Bookman Old Style" panose="02050604050505020204" pitchFamily="18" charset="0"/>
              </a:rPr>
              <a:t>of </a:t>
            </a:r>
            <a:r>
              <a:rPr lang="en-US" sz="2800" dirty="0" smtClean="0">
                <a:latin typeface="Bookman Old Style" panose="02050604050505020204" pitchFamily="18" charset="0"/>
              </a:rPr>
              <a:t>evidence that he/she can easily make reference to.</a:t>
            </a:r>
            <a:endParaRPr lang="en-US" sz="2800" dirty="0">
              <a:latin typeface="Bookman Old Style" panose="02050604050505020204" pitchFamily="18" charset="0"/>
            </a:endParaRPr>
          </a:p>
        </p:txBody>
      </p:sp>
      <p:sp>
        <p:nvSpPr>
          <p:cNvPr id="3" name="Rectangle 2"/>
          <p:cNvSpPr/>
          <p:nvPr/>
        </p:nvSpPr>
        <p:spPr>
          <a:xfrm>
            <a:off x="711200" y="241385"/>
            <a:ext cx="5476179" cy="661976"/>
          </a:xfrm>
          <a:prstGeom prst="rect">
            <a:avLst/>
          </a:prstGeom>
        </p:spPr>
        <p:txBody>
          <a:bodyPr wrap="none">
            <a:spAutoFit/>
          </a:bodyPr>
          <a:lstStyle/>
          <a:p>
            <a:pPr>
              <a:lnSpc>
                <a:spcPct val="150000"/>
              </a:lnSpc>
            </a:pPr>
            <a:r>
              <a:rPr lang="en-US" sz="2800" b="1" dirty="0">
                <a:latin typeface="Bookman Old Style" panose="02050604050505020204" pitchFamily="18" charset="0"/>
              </a:rPr>
              <a:t>Why the </a:t>
            </a:r>
            <a:r>
              <a:rPr lang="en-US" sz="2800" b="1" dirty="0" smtClean="0">
                <a:latin typeface="Bookman Old Style" panose="02050604050505020204" pitchFamily="18" charset="0"/>
              </a:rPr>
              <a:t>portfolio continued</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4156101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691" y="209006"/>
            <a:ext cx="10346030" cy="5816977"/>
          </a:xfrm>
          <a:prstGeom prst="rect">
            <a:avLst/>
          </a:prstGeom>
        </p:spPr>
        <p:txBody>
          <a:bodyPr wrap="square">
            <a:spAutoFit/>
          </a:bodyPr>
          <a:lstStyle/>
          <a:p>
            <a:r>
              <a:rPr lang="en-US" sz="3200" b="1" dirty="0" smtClean="0">
                <a:latin typeface="Bookman Old Style" panose="02050604050505020204" pitchFamily="18" charset="0"/>
              </a:rPr>
              <a:t>Research Methodology</a:t>
            </a:r>
            <a:endParaRPr lang="en-US" sz="3200" dirty="0" smtClean="0">
              <a:latin typeface="Bookman Old Style" panose="02050604050505020204" pitchFamily="18" charset="0"/>
            </a:endParaRPr>
          </a:p>
          <a:p>
            <a:pPr marL="342900" indent="-342900">
              <a:lnSpc>
                <a:spcPct val="150000"/>
              </a:lnSpc>
              <a:buFont typeface="Arial" panose="020B0604020202020204" pitchFamily="34" charset="0"/>
              <a:buChar char="•"/>
            </a:pPr>
            <a:r>
              <a:rPr lang="en-US" sz="2800" dirty="0" smtClean="0">
                <a:latin typeface="Bookman Old Style" panose="02050604050505020204" pitchFamily="18" charset="0"/>
              </a:rPr>
              <a:t>Analysis </a:t>
            </a:r>
            <a:r>
              <a:rPr lang="en-US" sz="2800" dirty="0">
                <a:latin typeface="Bookman Old Style" panose="02050604050505020204" pitchFamily="18" charset="0"/>
              </a:rPr>
              <a:t>of both local and international </a:t>
            </a:r>
            <a:r>
              <a:rPr lang="en-US" sz="2800" dirty="0" smtClean="0">
                <a:latin typeface="Bookman Old Style" panose="02050604050505020204" pitchFamily="18" charset="0"/>
              </a:rPr>
              <a:t>literature</a:t>
            </a:r>
          </a:p>
          <a:p>
            <a:pPr marL="342900" indent="-342900">
              <a:lnSpc>
                <a:spcPct val="150000"/>
              </a:lnSpc>
              <a:buFont typeface="Arial" panose="020B0604020202020204" pitchFamily="34" charset="0"/>
              <a:buChar char="•"/>
            </a:pPr>
            <a:r>
              <a:rPr lang="en-US" sz="2800" dirty="0" smtClean="0">
                <a:latin typeface="Bookman Old Style" panose="02050604050505020204" pitchFamily="18" charset="0"/>
              </a:rPr>
              <a:t>Analysis of document </a:t>
            </a:r>
            <a:r>
              <a:rPr lang="en-US" sz="2800" dirty="0">
                <a:latin typeface="Bookman Old Style" panose="02050604050505020204" pitchFamily="18" charset="0"/>
              </a:rPr>
              <a:t>used </a:t>
            </a:r>
            <a:r>
              <a:rPr lang="en-US" sz="2800" dirty="0" smtClean="0">
                <a:latin typeface="Bookman Old Style" panose="02050604050505020204" pitchFamily="18" charset="0"/>
              </a:rPr>
              <a:t>during teaching practice.</a:t>
            </a:r>
          </a:p>
          <a:p>
            <a:pPr marL="342900" indent="-342900">
              <a:lnSpc>
                <a:spcPct val="150000"/>
              </a:lnSpc>
              <a:buFont typeface="Arial" panose="020B0604020202020204" pitchFamily="34" charset="0"/>
              <a:buChar char="•"/>
            </a:pPr>
            <a:r>
              <a:rPr lang="en-US" sz="2800" dirty="0" smtClean="0">
                <a:latin typeface="Bookman Old Style" panose="02050604050505020204" pitchFamily="18" charset="0"/>
              </a:rPr>
              <a:t>Review processes employed during the period of  </a:t>
            </a:r>
            <a:r>
              <a:rPr lang="en-US" sz="2800" dirty="0">
                <a:latin typeface="Bookman Old Style" panose="02050604050505020204" pitchFamily="18" charset="0"/>
              </a:rPr>
              <a:t>teaching practice </a:t>
            </a:r>
            <a:r>
              <a:rPr lang="en-US" sz="2800" dirty="0" smtClean="0">
                <a:latin typeface="Bookman Old Style" panose="02050604050505020204" pitchFamily="18" charset="0"/>
              </a:rPr>
              <a:t>.</a:t>
            </a:r>
            <a:r>
              <a:rPr lang="en-US" sz="2800" b="1" i="1" dirty="0"/>
              <a:t> </a:t>
            </a:r>
            <a:endParaRPr lang="en-US" sz="2800" dirty="0"/>
          </a:p>
          <a:p>
            <a:endParaRPr lang="en-US" sz="2800" dirty="0"/>
          </a:p>
          <a:p>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61954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593</TotalTime>
  <Words>758</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 Black</vt:lpstr>
      <vt:lpstr>Bookman Old Style</vt:lpstr>
      <vt:lpstr>Calibri</vt:lpstr>
      <vt:lpstr>Symbol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 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PRINCIPAL-TKCE</cp:lastModifiedBy>
  <cp:revision>58</cp:revision>
  <cp:lastPrinted>2019-05-21T15:21:52Z</cp:lastPrinted>
  <dcterms:created xsi:type="dcterms:W3CDTF">2019-05-09T05:58:54Z</dcterms:created>
  <dcterms:modified xsi:type="dcterms:W3CDTF">2019-05-22T05:48:26Z</dcterms:modified>
</cp:coreProperties>
</file>